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tif" ContentType="image/ti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6" r:id="rId2"/>
    <p:sldId id="257" r:id="rId3"/>
    <p:sldId id="348" r:id="rId4"/>
    <p:sldId id="349" r:id="rId5"/>
    <p:sldId id="259" r:id="rId6"/>
    <p:sldId id="260" r:id="rId7"/>
    <p:sldId id="357" r:id="rId8"/>
    <p:sldId id="358" r:id="rId9"/>
    <p:sldId id="261" r:id="rId10"/>
    <p:sldId id="262" r:id="rId11"/>
    <p:sldId id="263" r:id="rId12"/>
    <p:sldId id="350" r:id="rId13"/>
    <p:sldId id="295" r:id="rId14"/>
    <p:sldId id="296" r:id="rId15"/>
    <p:sldId id="297" r:id="rId16"/>
    <p:sldId id="298" r:id="rId17"/>
    <p:sldId id="299" r:id="rId18"/>
    <p:sldId id="300" r:id="rId19"/>
    <p:sldId id="351" r:id="rId20"/>
    <p:sldId id="359" r:id="rId21"/>
    <p:sldId id="302" r:id="rId22"/>
    <p:sldId id="303" r:id="rId23"/>
    <p:sldId id="304" r:id="rId24"/>
    <p:sldId id="305" r:id="rId25"/>
    <p:sldId id="352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43" r:id="rId41"/>
    <p:sldId id="322" r:id="rId42"/>
    <p:sldId id="364" r:id="rId43"/>
    <p:sldId id="353" r:id="rId44"/>
    <p:sldId id="324" r:id="rId45"/>
    <p:sldId id="325" r:id="rId46"/>
    <p:sldId id="326" r:id="rId47"/>
    <p:sldId id="327" r:id="rId48"/>
    <p:sldId id="328" r:id="rId49"/>
    <p:sldId id="329" r:id="rId50"/>
    <p:sldId id="346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66" r:id="rId60"/>
    <p:sldId id="354" r:id="rId61"/>
    <p:sldId id="267" r:id="rId62"/>
    <p:sldId id="268" r:id="rId63"/>
    <p:sldId id="270" r:id="rId64"/>
    <p:sldId id="271" r:id="rId65"/>
    <p:sldId id="272" r:id="rId66"/>
    <p:sldId id="273" r:id="rId67"/>
    <p:sldId id="274" r:id="rId68"/>
    <p:sldId id="275" r:id="rId69"/>
    <p:sldId id="276" r:id="rId70"/>
    <p:sldId id="356" r:id="rId71"/>
    <p:sldId id="277" r:id="rId72"/>
    <p:sldId id="278" r:id="rId73"/>
    <p:sldId id="279" r:id="rId74"/>
    <p:sldId id="280" r:id="rId75"/>
    <p:sldId id="281" r:id="rId76"/>
    <p:sldId id="282" r:id="rId77"/>
    <p:sldId id="283" r:id="rId78"/>
    <p:sldId id="284" r:id="rId79"/>
    <p:sldId id="285" r:id="rId80"/>
    <p:sldId id="286" r:id="rId81"/>
    <p:sldId id="287" r:id="rId82"/>
    <p:sldId id="360" r:id="rId83"/>
    <p:sldId id="361" r:id="rId84"/>
    <p:sldId id="362" r:id="rId85"/>
    <p:sldId id="363" r:id="rId86"/>
    <p:sldId id="365" r:id="rId87"/>
    <p:sldId id="355" r:id="rId88"/>
    <p:sldId id="288" r:id="rId89"/>
    <p:sldId id="289" r:id="rId90"/>
    <p:sldId id="290" r:id="rId91"/>
    <p:sldId id="291" r:id="rId92"/>
    <p:sldId id="292" r:id="rId93"/>
    <p:sldId id="293" r:id="rId94"/>
    <p:sldId id="342" r:id="rId95"/>
    <p:sldId id="345" r:id="rId9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65"/>
  </p:normalViewPr>
  <p:slideViewPr>
    <p:cSldViewPr snapToGrid="0" snapToObjects="1">
      <p:cViewPr varScale="1">
        <p:scale>
          <a:sx n="75" d="100"/>
          <a:sy n="75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590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 is easy to forget which directory you’re in and accidentally write to the wrong file or copy over files you don’t mean to</a:t>
            </a:r>
          </a:p>
        </p:txBody>
      </p:sp>
    </p:spTree>
    <p:extLst>
      <p:ext uri="{BB962C8B-B14F-4D97-AF65-F5344CB8AC3E}">
        <p14:creationId xmlns:p14="http://schemas.microsoft.com/office/powerpoint/2010/main" val="14760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–王大明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「在此輸入名言語錄。」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 anchor="t"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hf sldNum="0"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oo.gl/vlJCZX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21.xml"/><Relationship Id="rId5" Type="http://schemas.openxmlformats.org/officeDocument/2006/relationships/slide" Target="slide26.xml"/><Relationship Id="rId6" Type="http://schemas.openxmlformats.org/officeDocument/2006/relationships/slide" Target="slide44.xml"/><Relationship Id="rId7" Type="http://schemas.openxmlformats.org/officeDocument/2006/relationships/slide" Target="slide61.xml"/><Relationship Id="rId8" Type="http://schemas.openxmlformats.org/officeDocument/2006/relationships/slide" Target="slide88.xml"/><Relationship Id="rId1" Type="http://schemas.openxmlformats.org/officeDocument/2006/relationships/slideLayout" Target="../slideLayouts/slideLayout6.xml"/><Relationship Id="rId2" Type="http://schemas.openxmlformats.org/officeDocument/2006/relationships/slide" Target="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21.xml"/><Relationship Id="rId5" Type="http://schemas.openxmlformats.org/officeDocument/2006/relationships/slide" Target="slide26.xml"/><Relationship Id="rId6" Type="http://schemas.openxmlformats.org/officeDocument/2006/relationships/slide" Target="slide44.xml"/><Relationship Id="rId7" Type="http://schemas.openxmlformats.org/officeDocument/2006/relationships/slide" Target="slide61.xml"/><Relationship Id="rId8" Type="http://schemas.openxmlformats.org/officeDocument/2006/relationships/slide" Target="slide88.xml"/><Relationship Id="rId1" Type="http://schemas.openxmlformats.org/officeDocument/2006/relationships/slideLayout" Target="../slideLayouts/slideLayout6.xml"/><Relationship Id="rId2" Type="http://schemas.openxmlformats.org/officeDocument/2006/relationships/slide" Target="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21.xml"/><Relationship Id="rId5" Type="http://schemas.openxmlformats.org/officeDocument/2006/relationships/slide" Target="slide26.xml"/><Relationship Id="rId6" Type="http://schemas.openxmlformats.org/officeDocument/2006/relationships/slide" Target="slide44.xml"/><Relationship Id="rId7" Type="http://schemas.openxmlformats.org/officeDocument/2006/relationships/slide" Target="slide61.xml"/><Relationship Id="rId8" Type="http://schemas.openxmlformats.org/officeDocument/2006/relationships/slide" Target="slide88.xml"/><Relationship Id="rId1" Type="http://schemas.openxmlformats.org/officeDocument/2006/relationships/slideLayout" Target="../slideLayouts/slideLayout6.xml"/><Relationship Id="rId2" Type="http://schemas.openxmlformats.org/officeDocument/2006/relationships/slide" Target="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21.xml"/><Relationship Id="rId5" Type="http://schemas.openxmlformats.org/officeDocument/2006/relationships/slide" Target="slide26.xml"/><Relationship Id="rId6" Type="http://schemas.openxmlformats.org/officeDocument/2006/relationships/slide" Target="slide44.xml"/><Relationship Id="rId7" Type="http://schemas.openxmlformats.org/officeDocument/2006/relationships/slide" Target="slide61.xml"/><Relationship Id="rId8" Type="http://schemas.openxmlformats.org/officeDocument/2006/relationships/slide" Target="slide88.xml"/><Relationship Id="rId1" Type="http://schemas.openxmlformats.org/officeDocument/2006/relationships/slideLayout" Target="../slideLayouts/slideLayout6.xml"/><Relationship Id="rId2" Type="http://schemas.openxmlformats.org/officeDocument/2006/relationships/slide" Target="slide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21.xml"/><Relationship Id="rId5" Type="http://schemas.openxmlformats.org/officeDocument/2006/relationships/slide" Target="slide26.xml"/><Relationship Id="rId6" Type="http://schemas.openxmlformats.org/officeDocument/2006/relationships/slide" Target="slide44.xml"/><Relationship Id="rId7" Type="http://schemas.openxmlformats.org/officeDocument/2006/relationships/slide" Target="slide61.xml"/><Relationship Id="rId8" Type="http://schemas.openxmlformats.org/officeDocument/2006/relationships/slide" Target="slide88.xml"/><Relationship Id="rId1" Type="http://schemas.openxmlformats.org/officeDocument/2006/relationships/slideLayout" Target="../slideLayouts/slideLayout6.xml"/><Relationship Id="rId2" Type="http://schemas.openxmlformats.org/officeDocument/2006/relationships/slide" Target="slide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21.xml"/><Relationship Id="rId5" Type="http://schemas.openxmlformats.org/officeDocument/2006/relationships/slide" Target="slide26.xml"/><Relationship Id="rId6" Type="http://schemas.openxmlformats.org/officeDocument/2006/relationships/slide" Target="slide44.xml"/><Relationship Id="rId7" Type="http://schemas.openxmlformats.org/officeDocument/2006/relationships/slide" Target="slide61.xml"/><Relationship Id="rId8" Type="http://schemas.openxmlformats.org/officeDocument/2006/relationships/slide" Target="slide88.xml"/><Relationship Id="rId1" Type="http://schemas.openxmlformats.org/officeDocument/2006/relationships/slideLayout" Target="../slideLayouts/slideLayout6.xml"/><Relationship Id="rId2" Type="http://schemas.openxmlformats.org/officeDocument/2006/relationships/slide" Target="slide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tylin@datalab.cs.nthu.edu.tw" TargetMode="External"/><Relationship Id="rId4" Type="http://schemas.openxmlformats.org/officeDocument/2006/relationships/hyperlink" Target="mailto:rdolor@datalab.cs.nthu.edu.tw" TargetMode="External"/><Relationship Id="rId5" Type="http://schemas.openxmlformats.org/officeDocument/2006/relationships/hyperlink" Target="mailto:vrsanchez@datalab.cs.nthu.edu.tw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mailto:cwtseng@datalab.cs.nthu.edu.tw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21.xml"/><Relationship Id="rId5" Type="http://schemas.openxmlformats.org/officeDocument/2006/relationships/slide" Target="slide26.xml"/><Relationship Id="rId6" Type="http://schemas.openxmlformats.org/officeDocument/2006/relationships/slide" Target="slide44.xml"/><Relationship Id="rId7" Type="http://schemas.openxmlformats.org/officeDocument/2006/relationships/slide" Target="slide61.xml"/><Relationship Id="rId8" Type="http://schemas.openxmlformats.org/officeDocument/2006/relationships/slide" Target="slide88.xml"/><Relationship Id="rId1" Type="http://schemas.openxmlformats.org/officeDocument/2006/relationships/slideLayout" Target="../slideLayouts/slideLayout6.xml"/><Relationship Id="rId2" Type="http://schemas.openxmlformats.org/officeDocument/2006/relationships/slide" Target="slide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shwu10.cs.nthu.edu.tw/groups/courses-software-studio-2017-spring" TargetMode="External"/><Relationship Id="rId3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gi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Relationship Id="rId3" Type="http://schemas.openxmlformats.org/officeDocument/2006/relationships/image" Target="../media/image57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4" Type="http://schemas.openxmlformats.org/officeDocument/2006/relationships/slide" Target="slide21.xml"/><Relationship Id="rId5" Type="http://schemas.openxmlformats.org/officeDocument/2006/relationships/slide" Target="slide26.xml"/><Relationship Id="rId6" Type="http://schemas.openxmlformats.org/officeDocument/2006/relationships/slide" Target="slide44.xml"/><Relationship Id="rId7" Type="http://schemas.openxmlformats.org/officeDocument/2006/relationships/slide" Target="slide61.xml"/><Relationship Id="rId8" Type="http://schemas.openxmlformats.org/officeDocument/2006/relationships/slide" Target="slide88.xml"/><Relationship Id="rId1" Type="http://schemas.openxmlformats.org/officeDocument/2006/relationships/slideLayout" Target="../slideLayouts/slideLayout6.xml"/><Relationship Id="rId2" Type="http://schemas.openxmlformats.org/officeDocument/2006/relationships/slide" Target="slide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ti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ti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ti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ti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book/" TargetMode="External"/><Relationship Id="rId4" Type="http://schemas.openxmlformats.org/officeDocument/2006/relationships/hyperlink" Target="http://www.slideshare.net/littlebtc/git-5528339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pcottle.github.io/learnGitBranching/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155700" y="1803400"/>
            <a:ext cx="10909300" cy="3606800"/>
          </a:xfrm>
          <a:prstGeom prst="rect">
            <a:avLst/>
          </a:prstGeom>
        </p:spPr>
        <p:txBody>
          <a:bodyPr/>
          <a:lstStyle/>
          <a:p>
            <a:pPr defTabSz="420624">
              <a:defRPr sz="5760"/>
            </a:pPr>
            <a:r>
              <a:t>Lab 01</a:t>
            </a:r>
          </a:p>
          <a:p>
            <a:pPr defTabSz="420624">
              <a:defRPr sz="5760"/>
            </a:pPr>
            <a:r>
              <a:t>How to Survive &amp;</a:t>
            </a:r>
          </a:p>
          <a:p>
            <a:pPr defTabSz="420624">
              <a:defRPr sz="5760"/>
            </a:pPr>
            <a:r>
              <a:t>Introduction to Git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xfrm>
            <a:off x="1028700" y="6697134"/>
            <a:ext cx="11163300" cy="22098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r>
              <a:rPr dirty="0"/>
              <a:t>Software Studio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rPr dirty="0"/>
              <a:t>DataLab, CS, NTHU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rPr dirty="0"/>
              <a:t>Spring, 2017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Grading Example</a:t>
            </a:r>
          </a:p>
        </p:txBody>
      </p:sp>
      <p:sp>
        <p:nvSpPr>
          <p:cNvPr id="140" name="Shape 1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 problems, 25% each</a:t>
            </a:r>
          </a:p>
          <a:p>
            <a:r>
              <a:t>Solved 4 during the lab</a:t>
            </a:r>
          </a:p>
          <a:p>
            <a:pPr lvl="1">
              <a:spcBef>
                <a:spcPts val="1500"/>
              </a:spcBef>
              <a:buChar char="-"/>
            </a:pPr>
            <a:r>
              <a:t>100</a:t>
            </a:r>
          </a:p>
          <a:p>
            <a:r>
              <a:t>Solved 3 during the lab, 1 before 11:59pm</a:t>
            </a:r>
          </a:p>
          <a:p>
            <a:pPr lvl="1">
              <a:spcBef>
                <a:spcPts val="1500"/>
              </a:spcBef>
              <a:buChar char="-"/>
            </a:pPr>
            <a:r>
              <a:t>75 + 25*0.6 = 90</a:t>
            </a:r>
          </a:p>
          <a:p>
            <a:r>
              <a:t>Solved 4 after the lab, before 11:59pm</a:t>
            </a:r>
          </a:p>
          <a:p>
            <a:pPr lvl="1">
              <a:spcBef>
                <a:spcPts val="1500"/>
              </a:spcBef>
              <a:buChar char="-"/>
            </a:pPr>
            <a:r>
              <a:t>100 * 0.6 = 60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Team Up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2~4 people each team</a:t>
            </a:r>
          </a:p>
          <a:p>
            <a:pPr lvl="1"/>
            <a:r>
              <a:rPr dirty="0"/>
              <a:t>2 people is accepted if you can do as well as others.</a:t>
            </a:r>
          </a:p>
          <a:p>
            <a:r>
              <a:rPr dirty="0"/>
              <a:t>Please register your team here before </a:t>
            </a:r>
            <a:r>
              <a:rPr b="1" dirty="0">
                <a:solidFill>
                  <a:srgbClr val="FF2712"/>
                </a:solidFill>
              </a:rPr>
              <a:t>2/24 23:59</a:t>
            </a:r>
          </a:p>
          <a:p>
            <a:pPr lvl="1">
              <a:spcBef>
                <a:spcPts val="1500"/>
              </a:spcBef>
              <a:buClr>
                <a:srgbClr val="262626"/>
              </a:buClr>
              <a:buChar char="-"/>
              <a:defRPr>
                <a:solidFill>
                  <a:srgbClr val="317FBE"/>
                </a:solidFill>
              </a:defRPr>
            </a:pPr>
            <a:r>
              <a:rPr dirty="0">
                <a:solidFill>
                  <a:srgbClr val="262626"/>
                </a:solidFill>
              </a:rPr>
              <a:t>Register form :</a:t>
            </a:r>
            <a:r>
              <a:rPr dirty="0"/>
              <a:t> </a:t>
            </a:r>
            <a:r>
              <a:rPr u="sng" dirty="0">
                <a:hlinkClick r:id="rId2"/>
              </a:rPr>
              <a:t>https://goo.gl/vlJCZX</a:t>
            </a:r>
          </a:p>
          <a:p>
            <a:pPr marL="889000" defTabSz="457200">
              <a:spcBef>
                <a:spcPts val="1500"/>
              </a:spcBef>
              <a:buClr>
                <a:srgbClr val="262626"/>
              </a:buClr>
              <a:buChar char="-"/>
            </a:pPr>
            <a:r>
              <a:rPr dirty="0"/>
              <a:t>After that day we will match the rest student.</a:t>
            </a:r>
          </a:p>
          <a:p>
            <a:pPr marL="889000" defTabSz="457200">
              <a:spcBef>
                <a:spcPts val="1500"/>
              </a:spcBef>
              <a:buClr>
                <a:srgbClr val="262626"/>
              </a:buClr>
              <a:buChar char="-"/>
            </a:pPr>
            <a:r>
              <a:rPr dirty="0"/>
              <a:t>Remember the Landing Page Demo is on 3/14.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Outline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General Rule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Introduction to Git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Version control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Git Basics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Try Git!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Remote Repositories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How to Submit Your Code to Gitlab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Tools &amp; References</a:t>
            </a: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1354667" y="2603500"/>
            <a:ext cx="2438400" cy="5122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1354667" y="3606800"/>
            <a:ext cx="3302000" cy="4910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2150533" y="4368800"/>
            <a:ext cx="2777067" cy="4402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2167467" y="5063067"/>
            <a:ext cx="1896533" cy="4233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2150533" y="5740400"/>
            <a:ext cx="1422400" cy="5080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2167467" y="6434667"/>
            <a:ext cx="3793066" cy="49106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矩形 8">
            <a:hlinkClick r:id="rId7" action="ppaction://hlinksldjump"/>
          </p:cNvPr>
          <p:cNvSpPr/>
          <p:nvPr/>
        </p:nvSpPr>
        <p:spPr>
          <a:xfrm>
            <a:off x="1354667" y="7349067"/>
            <a:ext cx="6350000" cy="4741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矩形 9">
            <a:hlinkClick r:id="rId8" action="ppaction://hlinksldjump"/>
          </p:cNvPr>
          <p:cNvSpPr/>
          <p:nvPr/>
        </p:nvSpPr>
        <p:spPr>
          <a:xfrm>
            <a:off x="1354667" y="8297333"/>
            <a:ext cx="3572933" cy="4572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963031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rPr lang="en-US" dirty="0" smtClean="0"/>
              <a:t>Why use version control?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0428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latin typeface="+mn-lt"/>
              </a:rPr>
              <a:t>We want to track what we did and when we did it.</a:t>
            </a:r>
          </a:p>
        </p:txBody>
      </p:sp>
    </p:spTree>
    <p:extLst>
      <p:ext uri="{BB962C8B-B14F-4D97-AF65-F5344CB8AC3E}">
        <p14:creationId xmlns:p14="http://schemas.microsoft.com/office/powerpoint/2010/main" val="943846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Students’ VCS</a:t>
            </a:r>
          </a:p>
        </p:txBody>
      </p:sp>
      <p:pic>
        <p:nvPicPr>
          <p:cNvPr id="131" name="軟實期末作業-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2900" y="2832100"/>
            <a:ext cx="9779000" cy="58420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01331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How to work with others?</a:t>
            </a:r>
          </a:p>
        </p:txBody>
      </p:sp>
      <p:grpSp>
        <p:nvGrpSpPr>
          <p:cNvPr id="168" name="Group 168"/>
          <p:cNvGrpSpPr/>
          <p:nvPr/>
        </p:nvGrpSpPr>
        <p:grpSpPr>
          <a:xfrm>
            <a:off x="8839804" y="5985336"/>
            <a:ext cx="2462592" cy="2024729"/>
            <a:chOff x="0" y="0"/>
            <a:chExt cx="2462590" cy="2024727"/>
          </a:xfrm>
        </p:grpSpPr>
        <p:pic>
          <p:nvPicPr>
            <p:cNvPr id="166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86203" cy="20247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Shape 167"/>
            <p:cNvSpPr/>
            <p:nvPr/>
          </p:nvSpPr>
          <p:spPr>
            <a:xfrm>
              <a:off x="1817430" y="91613"/>
              <a:ext cx="645161" cy="1841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0000" b="1" i="1">
                  <a:solidFill>
                    <a:srgbClr val="0580D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?</a:t>
              </a: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3382181" y="6324588"/>
            <a:ext cx="3237314" cy="1685478"/>
            <a:chOff x="3382181" y="6324588"/>
            <a:chExt cx="3237314" cy="1685478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181" y="6324588"/>
              <a:ext cx="2424058" cy="1685478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5999132" y="6527800"/>
              <a:ext cx="620363" cy="1118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6600" b="1" i="1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?</a:t>
              </a:r>
              <a:endParaRPr kumimoji="0" lang="zh-TW" altLang="en-US" sz="6600" b="1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8074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Dropbox VCS in Reality</a:t>
            </a:r>
          </a:p>
        </p:txBody>
      </p:sp>
      <p:pic>
        <p:nvPicPr>
          <p:cNvPr id="172" name="Screen Shot 2014-10-04 at 9.12.2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5636" y="2179545"/>
            <a:ext cx="10573528" cy="7707405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5" name="Shape 171"/>
          <p:cNvSpPr txBox="1">
            <a:spLocks/>
          </p:cNvSpPr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smtClean="0"/>
              <a:t>Dropbox VCS in Reality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58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use VCS?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Managing your projects - tracking your files and modifications.</a:t>
            </a:r>
          </a:p>
          <a:p>
            <a:r>
              <a:rPr dirty="0"/>
              <a:t>Synchronization between modifications made by different developers.</a:t>
            </a:r>
          </a:p>
          <a:p>
            <a:r>
              <a:rPr dirty="0"/>
              <a:t>Revision history is still very helpful even if you work alone.</a:t>
            </a:r>
          </a:p>
        </p:txBody>
      </p:sp>
    </p:spTree>
    <p:extLst>
      <p:ext uri="{BB962C8B-B14F-4D97-AF65-F5344CB8AC3E}">
        <p14:creationId xmlns:p14="http://schemas.microsoft.com/office/powerpoint/2010/main" val="4855955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Outline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General Rule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Introduction to Git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Version control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Git Basics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Try Git!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Remote Repositories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How to Submit Your Code to Gitlab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Tools &amp; References</a:t>
            </a: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1354667" y="2603500"/>
            <a:ext cx="2438400" cy="5122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1354667" y="3606800"/>
            <a:ext cx="3302000" cy="4910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2150533" y="4368800"/>
            <a:ext cx="2777067" cy="4402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2167467" y="5063067"/>
            <a:ext cx="1896533" cy="4233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2150533" y="5740400"/>
            <a:ext cx="1422400" cy="5080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2167467" y="6434667"/>
            <a:ext cx="3793066" cy="49106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矩形 8">
            <a:hlinkClick r:id="rId7" action="ppaction://hlinksldjump"/>
          </p:cNvPr>
          <p:cNvSpPr/>
          <p:nvPr/>
        </p:nvSpPr>
        <p:spPr>
          <a:xfrm>
            <a:off x="1354667" y="7349067"/>
            <a:ext cx="6350000" cy="4741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矩形 9">
            <a:hlinkClick r:id="rId8" action="ppaction://hlinksldjump"/>
          </p:cNvPr>
          <p:cNvSpPr/>
          <p:nvPr/>
        </p:nvSpPr>
        <p:spPr>
          <a:xfrm>
            <a:off x="1354667" y="8297333"/>
            <a:ext cx="3572933" cy="4572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408648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Notice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These slides will focus on how to submit via Git command line</a:t>
            </a:r>
          </a:p>
          <a:p>
            <a:r>
              <a:t>You can also use other Git GUI tool or built-in Git tool in other IDE/editor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24" y="3380316"/>
            <a:ext cx="4349750" cy="43497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698" y="3032125"/>
            <a:ext cx="10003401" cy="5611283"/>
          </a:xfrm>
          <a:prstGeom prst="rect">
            <a:avLst/>
          </a:prstGeom>
        </p:spPr>
      </p:pic>
      <p:sp>
        <p:nvSpPr>
          <p:cNvPr id="8" name="Shape 186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4318756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</a:t>
            </a:r>
          </a:p>
        </p:txBody>
      </p:sp>
      <p:sp>
        <p:nvSpPr>
          <p:cNvPr id="187" name="Shape 1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 is a popular version control system which is</a:t>
            </a:r>
          </a:p>
          <a:p>
            <a:pPr lvl="2">
              <a:spcBef>
                <a:spcPts val="3600"/>
              </a:spcBef>
            </a:pPr>
            <a:r>
              <a:rPr dirty="0"/>
              <a:t>Fast</a:t>
            </a:r>
          </a:p>
          <a:p>
            <a:pPr lvl="2">
              <a:spcBef>
                <a:spcPts val="3600"/>
              </a:spcBef>
            </a:pPr>
            <a:r>
              <a:rPr dirty="0"/>
              <a:t>Easy to use</a:t>
            </a:r>
          </a:p>
          <a:p>
            <a:pPr lvl="2">
              <a:spcBef>
                <a:spcPts val="3600"/>
              </a:spcBef>
            </a:pPr>
            <a:r>
              <a:rPr dirty="0"/>
              <a:t>Distributed</a:t>
            </a:r>
          </a:p>
          <a:p>
            <a:r>
              <a:rPr dirty="0"/>
              <a:t>A git repository is a mini database that tracks your files.</a:t>
            </a:r>
          </a:p>
        </p:txBody>
      </p:sp>
    </p:spTree>
    <p:extLst>
      <p:ext uri="{BB962C8B-B14F-4D97-AF65-F5344CB8AC3E}">
        <p14:creationId xmlns:p14="http://schemas.microsoft.com/office/powerpoint/2010/main" val="7332751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Git Workflow (1/2)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4">
              <a:spcBef>
                <a:spcPts val="4000"/>
              </a:spcBef>
              <a:defRPr sz="3492"/>
            </a:pPr>
            <a:r>
              <a:rPr dirty="0"/>
              <a:t>With a local repository in your computer, you’ll need following operations to make git track your work:</a:t>
            </a:r>
          </a:p>
          <a:p>
            <a:pPr marL="1847850" lvl="2" indent="-615950" defTabSz="566674">
              <a:spcBef>
                <a:spcPts val="4000"/>
              </a:spcBef>
              <a:buSzPct val="100000"/>
              <a:buAutoNum type="arabicPeriod"/>
              <a:defRPr sz="3492"/>
            </a:pPr>
            <a:r>
              <a:rPr dirty="0"/>
              <a:t>Create/modify files</a:t>
            </a:r>
          </a:p>
          <a:p>
            <a:pPr marL="1847850" lvl="2" indent="-615950" defTabSz="566674">
              <a:spcBef>
                <a:spcPts val="4000"/>
              </a:spcBef>
              <a:buSzPct val="100000"/>
              <a:buAutoNum type="arabicPeriod"/>
              <a:defRPr sz="3492"/>
            </a:pPr>
            <a:r>
              <a:rPr dirty="0"/>
              <a:t>Let git monitor the files by </a:t>
            </a:r>
            <a:r>
              <a:rPr i="1" dirty="0">
                <a:solidFill>
                  <a:schemeClr val="accent5"/>
                </a:solidFill>
              </a:rPr>
              <a:t>adding</a:t>
            </a:r>
            <a:r>
              <a:rPr dirty="0"/>
              <a:t> them to staging files.</a:t>
            </a:r>
          </a:p>
          <a:p>
            <a:pPr marL="1847850" lvl="2" indent="-615950" defTabSz="566674">
              <a:spcBef>
                <a:spcPts val="4000"/>
              </a:spcBef>
              <a:buSzPct val="100000"/>
              <a:buAutoNum type="arabicPeriod"/>
              <a:defRPr sz="3492"/>
            </a:pPr>
            <a:r>
              <a:rPr i="1" dirty="0">
                <a:solidFill>
                  <a:schemeClr val="accent5"/>
                </a:solidFill>
              </a:rPr>
              <a:t>Commit</a:t>
            </a:r>
            <a:r>
              <a:rPr dirty="0"/>
              <a:t> your changes to and git will create snapshots (versions) of the files for you.</a:t>
            </a:r>
          </a:p>
        </p:txBody>
      </p:sp>
    </p:spTree>
    <p:extLst>
      <p:ext uri="{BB962C8B-B14F-4D97-AF65-F5344CB8AC3E}">
        <p14:creationId xmlns:p14="http://schemas.microsoft.com/office/powerpoint/2010/main" val="18939434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4933789" y="3045672"/>
            <a:ext cx="2788246" cy="739528"/>
          </a:xfrm>
          <a:prstGeom prst="roundRect">
            <a:avLst>
              <a:gd name="adj" fmla="val 28710"/>
            </a:avLst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Modifying Files</a:t>
            </a:r>
          </a:p>
        </p:txBody>
      </p:sp>
      <p:sp>
        <p:nvSpPr>
          <p:cNvPr id="194" name="Shape 194"/>
          <p:cNvSpPr/>
          <p:nvPr/>
        </p:nvSpPr>
        <p:spPr>
          <a:xfrm>
            <a:off x="1558622" y="6501534"/>
            <a:ext cx="3663228" cy="921262"/>
          </a:xfrm>
          <a:prstGeom prst="roundRect">
            <a:avLst>
              <a:gd name="adj" fmla="val 14247"/>
            </a:avLst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dirty="0"/>
              <a:t>Staging </a:t>
            </a:r>
            <a:r>
              <a:rPr/>
              <a:t>Modified </a:t>
            </a:r>
            <a:r>
              <a:rPr smtClean="0"/>
              <a:t>Files</a:t>
            </a:r>
            <a:endParaRPr dirty="0"/>
          </a:p>
        </p:txBody>
      </p:sp>
      <p:sp>
        <p:nvSpPr>
          <p:cNvPr id="195" name="Shape 195"/>
          <p:cNvSpPr/>
          <p:nvPr/>
        </p:nvSpPr>
        <p:spPr>
          <a:xfrm>
            <a:off x="7722035" y="6683268"/>
            <a:ext cx="3611861" cy="739528"/>
          </a:xfrm>
          <a:prstGeom prst="roundRect">
            <a:avLst>
              <a:gd name="adj" fmla="val 28710"/>
            </a:avLst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/>
              <a:t>Committing A Version</a:t>
            </a:r>
          </a:p>
        </p:txBody>
      </p:sp>
      <p:cxnSp>
        <p:nvCxnSpPr>
          <p:cNvPr id="196" name="Connector 196"/>
          <p:cNvCxnSpPr/>
          <p:nvPr/>
        </p:nvCxnSpPr>
        <p:spPr>
          <a:xfrm flipV="1">
            <a:off x="3497179" y="3993747"/>
            <a:ext cx="2316572" cy="2166421"/>
          </a:xfrm>
          <a:prstGeom prst="straightConnector1">
            <a:avLst/>
          </a:prstGeom>
          <a:ln w="76200" cap="rnd">
            <a:solidFill>
              <a:schemeClr val="accent5"/>
            </a:solidFill>
            <a:miter lim="400000"/>
            <a:headEnd type="triangle"/>
          </a:ln>
        </p:spPr>
      </p:cxnSp>
      <p:cxnSp>
        <p:nvCxnSpPr>
          <p:cNvPr id="197" name="Connector 197"/>
          <p:cNvCxnSpPr/>
          <p:nvPr/>
        </p:nvCxnSpPr>
        <p:spPr>
          <a:xfrm>
            <a:off x="6801853" y="3993747"/>
            <a:ext cx="2358189" cy="2166421"/>
          </a:xfrm>
          <a:prstGeom prst="straightConnector1">
            <a:avLst/>
          </a:prstGeom>
          <a:ln w="76200" cap="rnd">
            <a:solidFill>
              <a:schemeClr val="accent2"/>
            </a:solidFill>
            <a:miter lim="400000"/>
            <a:headEnd type="triangle"/>
          </a:ln>
        </p:spPr>
      </p:cxnSp>
      <p:pic>
        <p:nvPicPr>
          <p:cNvPr id="198" name="圖片 197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9491" y="6876915"/>
            <a:ext cx="1505817" cy="352234"/>
          </a:xfrm>
          <a:prstGeom prst="rect">
            <a:avLst/>
          </a:prstGeom>
        </p:spPr>
      </p:pic>
      <p:sp>
        <p:nvSpPr>
          <p:cNvPr id="10" name="Shape 190"/>
          <p:cNvSpPr txBox="1">
            <a:spLocks/>
          </p:cNvSpPr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5pPr>
            <a:lvl6pPr marL="0" marR="0" indent="11430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6pPr>
            <a:lvl7pPr marL="0" marR="0" indent="1371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7pPr>
            <a:lvl8pPr marL="0" marR="0" indent="1600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8pPr>
            <a:lvl9pPr marL="0" marR="0" indent="1828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9pPr>
          </a:lstStyle>
          <a:p>
            <a:pPr hangingPunct="1"/>
            <a:r>
              <a:rPr lang="en-US" dirty="0" err="1" smtClean="0"/>
              <a:t>Git</a:t>
            </a:r>
            <a:r>
              <a:rPr lang="en-US" dirty="0" smtClean="0"/>
              <a:t> Workflow (2/2)</a:t>
            </a:r>
            <a:endParaRPr 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42110" y="4572569"/>
            <a:ext cx="92333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add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639480" y="7289306"/>
            <a:ext cx="161582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600" b="0" i="0" u="none" strike="noStrike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commit</a:t>
            </a:r>
            <a:endParaRPr kumimoji="0" lang="zh-TW" altLang="en-US" sz="36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246464" y="4476885"/>
            <a:ext cx="218008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>
                <a:solidFill>
                  <a:schemeClr val="accent2"/>
                </a:solidFill>
                <a:latin typeface="+mn-lt"/>
              </a:rPr>
              <a:t>m</a:t>
            </a:r>
            <a:r>
              <a:rPr kumimoji="0" lang="en-US" altLang="zh-TW" sz="3600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odify file</a:t>
            </a:r>
            <a:endParaRPr kumimoji="0" lang="zh-TW" altLang="en-US" sz="360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45113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194" grpId="0" animBg="1"/>
      <p:bldP spid="195" grpId="0" animBg="1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4761167" y="4632502"/>
            <a:ext cx="6402550" cy="1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1" name="Shape 261"/>
          <p:cNvSpPr/>
          <p:nvPr/>
        </p:nvSpPr>
        <p:spPr>
          <a:xfrm flipV="1">
            <a:off x="10384709" y="4917047"/>
            <a:ext cx="970224" cy="1333401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2" name="Shape 262"/>
          <p:cNvSpPr/>
          <p:nvPr/>
        </p:nvSpPr>
        <p:spPr>
          <a:xfrm flipV="1">
            <a:off x="5440370" y="6384759"/>
            <a:ext cx="4524070" cy="25072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1150077" y="6078067"/>
            <a:ext cx="2431952" cy="663527"/>
          </a:xfrm>
          <a:prstGeom prst="roundRect">
            <a:avLst>
              <a:gd name="adj" fmla="val 28710"/>
            </a:avLst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Develop</a:t>
            </a:r>
          </a:p>
        </p:txBody>
      </p:sp>
      <p:sp>
        <p:nvSpPr>
          <p:cNvPr id="265" name="Shape 265"/>
          <p:cNvSpPr/>
          <p:nvPr/>
        </p:nvSpPr>
        <p:spPr>
          <a:xfrm>
            <a:off x="1150077" y="4279157"/>
            <a:ext cx="2431952" cy="663526"/>
          </a:xfrm>
          <a:prstGeom prst="roundRect">
            <a:avLst>
              <a:gd name="adj" fmla="val 28710"/>
            </a:avLst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Master</a:t>
            </a:r>
          </a:p>
        </p:txBody>
      </p:sp>
      <p:sp>
        <p:nvSpPr>
          <p:cNvPr id="266" name="Shape 266"/>
          <p:cNvSpPr/>
          <p:nvPr/>
        </p:nvSpPr>
        <p:spPr>
          <a:xfrm>
            <a:off x="4707689" y="4792825"/>
            <a:ext cx="468860" cy="1418978"/>
          </a:xfrm>
          <a:prstGeom prst="line">
            <a:avLst/>
          </a:prstGeom>
          <a:ln w="63500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390190" y="4364622"/>
            <a:ext cx="535499" cy="49259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4936290" y="6163532"/>
            <a:ext cx="535499" cy="49259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9964440" y="6163532"/>
            <a:ext cx="535499" cy="49259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11171990" y="4386204"/>
            <a:ext cx="535499" cy="49259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5132000" y="5081787"/>
            <a:ext cx="19982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Branching</a:t>
            </a:r>
          </a:p>
        </p:txBody>
      </p:sp>
      <p:sp>
        <p:nvSpPr>
          <p:cNvPr id="279" name="Shape 279"/>
          <p:cNvSpPr/>
          <p:nvPr/>
        </p:nvSpPr>
        <p:spPr>
          <a:xfrm>
            <a:off x="8927297" y="5083294"/>
            <a:ext cx="159588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Merging</a:t>
            </a:r>
          </a:p>
        </p:txBody>
      </p:sp>
      <p:sp>
        <p:nvSpPr>
          <p:cNvPr id="29" name="Shape 277"/>
          <p:cNvSpPr txBox="1">
            <a:spLocks/>
          </p:cNvSpPr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47320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8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5pPr>
            <a:lvl6pPr marL="0" marR="0" indent="11430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6pPr>
            <a:lvl7pPr marL="0" marR="0" indent="1371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7pPr>
            <a:lvl8pPr marL="0" marR="0" indent="1600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8pPr>
            <a:lvl9pPr marL="0" marR="0" indent="1828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venir Next"/>
                <a:ea typeface="Avenir Next"/>
                <a:cs typeface="Avenir Next"/>
                <a:sym typeface="Avenir Next"/>
              </a:defRPr>
            </a:lvl9pPr>
          </a:lstStyle>
          <a:p>
            <a:pPr hangingPunct="1"/>
            <a:r>
              <a:rPr lang="en-US" dirty="0" err="1" smtClean="0"/>
              <a:t>Git</a:t>
            </a:r>
            <a:r>
              <a:rPr lang="en-US" dirty="0" smtClean="0"/>
              <a:t> Branch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307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animBg="1" advAuto="0"/>
      <p:bldP spid="261" grpId="0" animBg="1" advAuto="0"/>
      <p:bldP spid="262" grpId="0" animBg="1" advAuto="0"/>
      <p:bldP spid="264" grpId="0" animBg="1" advAuto="0"/>
      <p:bldP spid="266" grpId="0" animBg="1" advAuto="0"/>
      <p:bldP spid="270" grpId="0" animBg="1" advAuto="0"/>
      <p:bldP spid="276" grpId="0" animBg="1" advAuto="0"/>
      <p:bldP spid="277" grpId="0" animBg="1" advAuto="0"/>
      <p:bldP spid="278" grpId="0" animBg="1" advAuto="0"/>
      <p:bldP spid="279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Outline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General Rule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Introduction to Git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Version control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Git Basics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Try Git!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Remote Repositories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How to Submit Your Code to Gitlab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Tools &amp; References</a:t>
            </a: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1354667" y="2603500"/>
            <a:ext cx="2438400" cy="5122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1354667" y="3606800"/>
            <a:ext cx="3302000" cy="4910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2150533" y="4368800"/>
            <a:ext cx="2777067" cy="4402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2167467" y="5063067"/>
            <a:ext cx="1896533" cy="4233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2150533" y="5740400"/>
            <a:ext cx="1422400" cy="5080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2167467" y="6434667"/>
            <a:ext cx="3793066" cy="49106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矩形 8">
            <a:hlinkClick r:id="rId7" action="ppaction://hlinksldjump"/>
          </p:cNvPr>
          <p:cNvSpPr/>
          <p:nvPr/>
        </p:nvSpPr>
        <p:spPr>
          <a:xfrm>
            <a:off x="1354667" y="7349067"/>
            <a:ext cx="6350000" cy="4741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矩形 9">
            <a:hlinkClick r:id="rId8" action="ppaction://hlinksldjump"/>
          </p:cNvPr>
          <p:cNvSpPr/>
          <p:nvPr/>
        </p:nvSpPr>
        <p:spPr>
          <a:xfrm>
            <a:off x="1354667" y="8297333"/>
            <a:ext cx="3572933" cy="4572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6756363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IT-H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2172" y="3412493"/>
            <a:ext cx="4660456" cy="4681215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hape 295"/>
          <p:cNvSpPr txBox="1">
            <a:spLocks/>
          </p:cNvSpPr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smtClean="0"/>
              <a:t>Be Professional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835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 smtClean="0"/>
              <a:t>Basic Git Commands</a:t>
            </a:r>
            <a:r>
              <a:rPr lang="en-US" dirty="0" smtClean="0"/>
              <a:t> (1/2)</a:t>
            </a:r>
            <a:endParaRPr dirty="0"/>
          </a:p>
        </p:txBody>
      </p:sp>
      <p:sp>
        <p:nvSpPr>
          <p:cNvPr id="300" name="Shape 30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2260" indent="-302260" defTabSz="397256">
              <a:spcBef>
                <a:spcPts val="2800"/>
              </a:spcBef>
              <a:defRPr sz="2448">
                <a:latin typeface="Menlo"/>
                <a:ea typeface="Menlo"/>
                <a:cs typeface="Menlo"/>
                <a:sym typeface="Menlo"/>
              </a:defRPr>
            </a:pPr>
            <a:r>
              <a:rPr b="1" dirty="0" smtClean="0">
                <a:solidFill>
                  <a:srgbClr val="0070C0"/>
                </a:solidFill>
              </a:rPr>
              <a:t>git init</a:t>
            </a:r>
          </a:p>
          <a:p>
            <a:pPr marL="906780" lvl="2" indent="-302260" defTabSz="397256">
              <a:spcBef>
                <a:spcPts val="2800"/>
              </a:spcBef>
              <a:defRPr sz="2448"/>
            </a:pPr>
            <a:r>
              <a:rPr dirty="0" smtClean="0"/>
              <a:t>Initialize a repository at current directory.</a:t>
            </a:r>
          </a:p>
          <a:p>
            <a:pPr marL="302260" indent="-302260" defTabSz="397256">
              <a:spcBef>
                <a:spcPts val="2800"/>
              </a:spcBef>
              <a:defRPr sz="2448">
                <a:latin typeface="Menlo"/>
                <a:ea typeface="Menlo"/>
                <a:cs typeface="Menlo"/>
                <a:sym typeface="Menlo"/>
              </a:defRPr>
            </a:pPr>
            <a:r>
              <a:rPr b="1" dirty="0" smtClean="0">
                <a:solidFill>
                  <a:srgbClr val="0070C0"/>
                </a:solidFill>
              </a:rPr>
              <a:t>git add </a:t>
            </a:r>
            <a:r>
              <a:rPr lang="en-US" b="1" dirty="0">
                <a:solidFill>
                  <a:srgbClr val="0070C0"/>
                </a:solidFill>
              </a:rPr>
              <a:t>[</a:t>
            </a:r>
            <a:r>
              <a:rPr b="1" dirty="0" smtClean="0">
                <a:solidFill>
                  <a:srgbClr val="0070C0"/>
                </a:solidFill>
              </a:rPr>
              <a:t>file_name</a:t>
            </a:r>
            <a:r>
              <a:rPr lang="en-US" b="1" dirty="0">
                <a:solidFill>
                  <a:srgbClr val="0070C0"/>
                </a:solidFill>
              </a:rPr>
              <a:t>]</a:t>
            </a:r>
            <a:endParaRPr b="1" dirty="0" smtClean="0">
              <a:solidFill>
                <a:srgbClr val="0070C0"/>
              </a:solidFill>
            </a:endParaRPr>
          </a:p>
          <a:p>
            <a:pPr marL="906780" lvl="2" indent="-302260" defTabSz="397256">
              <a:spcBef>
                <a:spcPts val="2800"/>
              </a:spcBef>
              <a:defRPr sz="2448"/>
            </a:pPr>
            <a:r>
              <a:rPr dirty="0" smtClean="0"/>
              <a:t>Add files to git repository and let git track them.</a:t>
            </a:r>
          </a:p>
          <a:p>
            <a:pPr marL="302260" indent="-302260" defTabSz="397256">
              <a:spcBef>
                <a:spcPts val="2800"/>
              </a:spcBef>
              <a:defRPr sz="2448">
                <a:latin typeface="Menlo"/>
                <a:ea typeface="Menlo"/>
                <a:cs typeface="Menlo"/>
                <a:sym typeface="Menlo"/>
              </a:defRPr>
            </a:pPr>
            <a:r>
              <a:rPr b="1" dirty="0" smtClean="0">
                <a:solidFill>
                  <a:srgbClr val="0070C0"/>
                </a:solidFill>
              </a:rPr>
              <a:t>git commit -m "commit messages"</a:t>
            </a:r>
          </a:p>
          <a:p>
            <a:pPr marL="906780" lvl="2" indent="-302260" defTabSz="397256">
              <a:spcBef>
                <a:spcPts val="2800"/>
              </a:spcBef>
              <a:defRPr sz="2448"/>
            </a:pPr>
            <a:r>
              <a:rPr dirty="0" smtClean="0"/>
              <a:t>Save the changes to the git repository and create snapshots of the files.</a:t>
            </a:r>
          </a:p>
          <a:p>
            <a:pPr marL="302260" indent="-302260" defTabSz="397256">
              <a:spcBef>
                <a:spcPts val="2800"/>
              </a:spcBef>
              <a:defRPr sz="2448">
                <a:latin typeface="Menlo"/>
                <a:ea typeface="Menlo"/>
                <a:cs typeface="Menlo"/>
                <a:sym typeface="Menlo"/>
              </a:defRPr>
            </a:pPr>
            <a:r>
              <a:rPr b="1" dirty="0" smtClean="0">
                <a:solidFill>
                  <a:srgbClr val="0070C0"/>
                </a:solidFill>
              </a:rPr>
              <a:t>git checkout </a:t>
            </a:r>
            <a:r>
              <a:rPr lang="en-US" b="1" dirty="0">
                <a:solidFill>
                  <a:srgbClr val="0070C0"/>
                </a:solidFill>
              </a:rPr>
              <a:t>[</a:t>
            </a:r>
            <a:r>
              <a:rPr b="1" dirty="0" smtClean="0">
                <a:solidFill>
                  <a:srgbClr val="0070C0"/>
                </a:solidFill>
              </a:rPr>
              <a:t>version</a:t>
            </a:r>
            <a:r>
              <a:rPr lang="en-US" b="1" dirty="0">
                <a:solidFill>
                  <a:srgbClr val="0070C0"/>
                </a:solidFill>
              </a:rPr>
              <a:t>]</a:t>
            </a:r>
            <a:endParaRPr b="1" dirty="0" smtClean="0">
              <a:solidFill>
                <a:srgbClr val="0070C0"/>
              </a:solidFill>
            </a:endParaRPr>
          </a:p>
          <a:p>
            <a:pPr marL="906780" lvl="2" indent="-302260" defTabSz="397256">
              <a:spcBef>
                <a:spcPts val="2800"/>
              </a:spcBef>
              <a:defRPr sz="2448"/>
            </a:pPr>
            <a:r>
              <a:rPr dirty="0" smtClean="0"/>
              <a:t>Go to a specific version.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9701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roup 308"/>
          <p:cNvGrpSpPr/>
          <p:nvPr/>
        </p:nvGrpSpPr>
        <p:grpSpPr>
          <a:xfrm>
            <a:off x="1143000" y="1762521"/>
            <a:ext cx="10718800" cy="6228558"/>
            <a:chOff x="0" y="0"/>
            <a:chExt cx="10718800" cy="6228556"/>
          </a:xfrm>
        </p:grpSpPr>
        <p:sp>
          <p:nvSpPr>
            <p:cNvPr id="303" name="Shape 303"/>
            <p:cNvSpPr/>
            <p:nvPr/>
          </p:nvSpPr>
          <p:spPr>
            <a:xfrm>
              <a:off x="88900" y="2113111"/>
              <a:ext cx="1663651" cy="391568"/>
            </a:xfrm>
            <a:prstGeom prst="rect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04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99256"/>
              <a:ext cx="10718800" cy="5829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5" name="Shape 305"/>
            <p:cNvSpPr/>
            <p:nvPr/>
          </p:nvSpPr>
          <p:spPr>
            <a:xfrm>
              <a:off x="177775" y="1841500"/>
              <a:ext cx="4666060" cy="1016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03" y="0"/>
                  </a:moveTo>
                  <a:lnTo>
                    <a:pt x="2539" y="3240"/>
                  </a:lnTo>
                  <a:lnTo>
                    <a:pt x="294" y="3240"/>
                  </a:lnTo>
                  <a:cubicBezTo>
                    <a:pt x="132" y="3240"/>
                    <a:pt x="0" y="3844"/>
                    <a:pt x="0" y="4590"/>
                  </a:cubicBezTo>
                  <a:lnTo>
                    <a:pt x="0" y="20250"/>
                  </a:lnTo>
                  <a:cubicBezTo>
                    <a:pt x="0" y="20996"/>
                    <a:pt x="132" y="21600"/>
                    <a:pt x="294" y="21600"/>
                  </a:cubicBezTo>
                  <a:lnTo>
                    <a:pt x="21306" y="21600"/>
                  </a:lnTo>
                  <a:cubicBezTo>
                    <a:pt x="21468" y="21600"/>
                    <a:pt x="21600" y="20996"/>
                    <a:pt x="21600" y="20250"/>
                  </a:cubicBezTo>
                  <a:lnTo>
                    <a:pt x="21600" y="4590"/>
                  </a:lnTo>
                  <a:cubicBezTo>
                    <a:pt x="21600" y="3844"/>
                    <a:pt x="21468" y="3240"/>
                    <a:pt x="21306" y="3240"/>
                  </a:cubicBezTo>
                  <a:lnTo>
                    <a:pt x="3268" y="3240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1. Find current directory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3225775" y="0"/>
              <a:ext cx="4666060" cy="1056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4" y="0"/>
                  </a:moveTo>
                  <a:cubicBezTo>
                    <a:pt x="132" y="0"/>
                    <a:pt x="0" y="581"/>
                    <a:pt x="0" y="1298"/>
                  </a:cubicBezTo>
                  <a:lnTo>
                    <a:pt x="0" y="16352"/>
                  </a:lnTo>
                  <a:cubicBezTo>
                    <a:pt x="0" y="17069"/>
                    <a:pt x="132" y="17650"/>
                    <a:pt x="294" y="17650"/>
                  </a:cubicBezTo>
                  <a:lnTo>
                    <a:pt x="7586" y="17650"/>
                  </a:lnTo>
                  <a:lnTo>
                    <a:pt x="7950" y="21600"/>
                  </a:lnTo>
                  <a:lnTo>
                    <a:pt x="8313" y="17650"/>
                  </a:lnTo>
                  <a:lnTo>
                    <a:pt x="21306" y="17650"/>
                  </a:lnTo>
                  <a:cubicBezTo>
                    <a:pt x="21468" y="17650"/>
                    <a:pt x="21600" y="17069"/>
                    <a:pt x="21600" y="16352"/>
                  </a:cubicBezTo>
                  <a:lnTo>
                    <a:pt x="21600" y="1298"/>
                  </a:lnTo>
                  <a:cubicBezTo>
                    <a:pt x="21600" y="581"/>
                    <a:pt x="21468" y="0"/>
                    <a:pt x="21306" y="0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2. Go to that directory</a:t>
              </a:r>
            </a:p>
          </p:txBody>
        </p:sp>
        <p:sp>
          <p:nvSpPr>
            <p:cNvPr id="307" name="Shape 307"/>
            <p:cNvSpPr/>
            <p:nvPr/>
          </p:nvSpPr>
          <p:spPr>
            <a:xfrm>
              <a:off x="98772" y="1498004"/>
              <a:ext cx="1669307" cy="282775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13491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322"/>
          <p:cNvGrpSpPr/>
          <p:nvPr/>
        </p:nvGrpSpPr>
        <p:grpSpPr>
          <a:xfrm>
            <a:off x="-2647950" y="492125"/>
            <a:ext cx="15120938" cy="8769350"/>
            <a:chOff x="0" y="0"/>
            <a:chExt cx="15120937" cy="8769350"/>
          </a:xfrm>
        </p:grpSpPr>
        <p:grpSp>
          <p:nvGrpSpPr>
            <p:cNvPr id="313" name="Group 313"/>
            <p:cNvGrpSpPr/>
            <p:nvPr/>
          </p:nvGrpSpPr>
          <p:grpSpPr>
            <a:xfrm>
              <a:off x="0" y="1314450"/>
              <a:ext cx="9036819" cy="5613400"/>
              <a:chOff x="0" y="0"/>
              <a:chExt cx="9036818" cy="5613400"/>
            </a:xfrm>
          </p:grpSpPr>
          <p:pic>
            <p:nvPicPr>
              <p:cNvPr id="311" name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267700" cy="5613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12" name="Shape 312"/>
              <p:cNvSpPr/>
              <p:nvPr/>
            </p:nvSpPr>
            <p:spPr>
              <a:xfrm>
                <a:off x="4794225" y="1193800"/>
                <a:ext cx="4242594" cy="1066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23" y="0"/>
                    </a:moveTo>
                    <a:cubicBezTo>
                      <a:pt x="145" y="0"/>
                      <a:pt x="0" y="576"/>
                      <a:pt x="0" y="1286"/>
                    </a:cubicBezTo>
                    <a:lnTo>
                      <a:pt x="0" y="16206"/>
                    </a:lnTo>
                    <a:cubicBezTo>
                      <a:pt x="0" y="16916"/>
                      <a:pt x="145" y="17492"/>
                      <a:pt x="323" y="17492"/>
                    </a:cubicBezTo>
                    <a:lnTo>
                      <a:pt x="14039" y="17492"/>
                    </a:lnTo>
                    <a:lnTo>
                      <a:pt x="14437" y="21600"/>
                    </a:lnTo>
                    <a:lnTo>
                      <a:pt x="14837" y="17492"/>
                    </a:lnTo>
                    <a:lnTo>
                      <a:pt x="21277" y="17492"/>
                    </a:lnTo>
                    <a:cubicBezTo>
                      <a:pt x="21455" y="17492"/>
                      <a:pt x="21600" y="16916"/>
                      <a:pt x="21600" y="16206"/>
                    </a:cubicBezTo>
                    <a:lnTo>
                      <a:pt x="21600" y="1286"/>
                    </a:lnTo>
                    <a:cubicBezTo>
                      <a:pt x="21600" y="576"/>
                      <a:pt x="21455" y="0"/>
                      <a:pt x="21277" y="0"/>
                    </a:cubicBezTo>
                    <a:lnTo>
                      <a:pt x="32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3. Add a new folder</a:t>
                </a:r>
              </a:p>
            </p:txBody>
          </p:sp>
        </p:grpSp>
        <p:grpSp>
          <p:nvGrpSpPr>
            <p:cNvPr id="321" name="Group 321"/>
            <p:cNvGrpSpPr/>
            <p:nvPr/>
          </p:nvGrpSpPr>
          <p:grpSpPr>
            <a:xfrm>
              <a:off x="9226153" y="0"/>
              <a:ext cx="5894785" cy="8769350"/>
              <a:chOff x="0" y="0"/>
              <a:chExt cx="5894784" cy="8769350"/>
            </a:xfrm>
          </p:grpSpPr>
          <p:grpSp>
            <p:nvGrpSpPr>
              <p:cNvPr id="317" name="Group 317"/>
              <p:cNvGrpSpPr/>
              <p:nvPr/>
            </p:nvGrpSpPr>
            <p:grpSpPr>
              <a:xfrm>
                <a:off x="714337" y="0"/>
                <a:ext cx="4693420" cy="4330700"/>
                <a:chOff x="0" y="0"/>
                <a:chExt cx="4693418" cy="4330700"/>
              </a:xfrm>
            </p:grpSpPr>
            <p:pic>
              <p:nvPicPr>
                <p:cNvPr id="314" name="pasted-image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647700"/>
                  <a:ext cx="4533900" cy="3683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315" name="Shape 315"/>
                <p:cNvSpPr/>
                <p:nvPr/>
              </p:nvSpPr>
              <p:spPr>
                <a:xfrm>
                  <a:off x="450825" y="3273425"/>
                  <a:ext cx="4242594" cy="10191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877" y="0"/>
                      </a:moveTo>
                      <a:lnTo>
                        <a:pt x="12479" y="3297"/>
                      </a:lnTo>
                      <a:lnTo>
                        <a:pt x="323" y="3297"/>
                      </a:lnTo>
                      <a:cubicBezTo>
                        <a:pt x="145" y="3297"/>
                        <a:pt x="0" y="3900"/>
                        <a:pt x="0" y="4643"/>
                      </a:cubicBezTo>
                      <a:lnTo>
                        <a:pt x="0" y="20254"/>
                      </a:lnTo>
                      <a:cubicBezTo>
                        <a:pt x="0" y="20997"/>
                        <a:pt x="145" y="21600"/>
                        <a:pt x="323" y="21600"/>
                      </a:cubicBezTo>
                      <a:lnTo>
                        <a:pt x="21277" y="21600"/>
                      </a:lnTo>
                      <a:cubicBezTo>
                        <a:pt x="21455" y="21600"/>
                        <a:pt x="21600" y="20997"/>
                        <a:pt x="21600" y="20254"/>
                      </a:cubicBezTo>
                      <a:lnTo>
                        <a:pt x="21600" y="4643"/>
                      </a:lnTo>
                      <a:cubicBezTo>
                        <a:pt x="21600" y="3900"/>
                        <a:pt x="21455" y="3297"/>
                        <a:pt x="21277" y="3297"/>
                      </a:cubicBezTo>
                      <a:lnTo>
                        <a:pt x="13275" y="3297"/>
                      </a:lnTo>
                      <a:lnTo>
                        <a:pt x="12877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5. Create a new file</a:t>
                  </a:r>
                </a:p>
              </p:txBody>
            </p:sp>
            <p:sp>
              <p:nvSpPr>
                <p:cNvPr id="316" name="Shape 316"/>
                <p:cNvSpPr/>
                <p:nvPr/>
              </p:nvSpPr>
              <p:spPr>
                <a:xfrm>
                  <a:off x="450825" y="0"/>
                  <a:ext cx="4242594" cy="10072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323" y="0"/>
                      </a:moveTo>
                      <a:cubicBezTo>
                        <a:pt x="145" y="0"/>
                        <a:pt x="0" y="610"/>
                        <a:pt x="0" y="1362"/>
                      </a:cubicBezTo>
                      <a:lnTo>
                        <a:pt x="0" y="17157"/>
                      </a:lnTo>
                      <a:cubicBezTo>
                        <a:pt x="0" y="17909"/>
                        <a:pt x="145" y="18519"/>
                        <a:pt x="323" y="18519"/>
                      </a:cubicBezTo>
                      <a:lnTo>
                        <a:pt x="10602" y="18519"/>
                      </a:lnTo>
                      <a:lnTo>
                        <a:pt x="11002" y="21600"/>
                      </a:lnTo>
                      <a:lnTo>
                        <a:pt x="11402" y="18519"/>
                      </a:lnTo>
                      <a:lnTo>
                        <a:pt x="21277" y="18519"/>
                      </a:lnTo>
                      <a:cubicBezTo>
                        <a:pt x="21455" y="18519"/>
                        <a:pt x="21600" y="17909"/>
                        <a:pt x="21600" y="17157"/>
                      </a:cubicBezTo>
                      <a:lnTo>
                        <a:pt x="21600" y="1362"/>
                      </a:lnTo>
                      <a:cubicBezTo>
                        <a:pt x="21600" y="610"/>
                        <a:pt x="21455" y="0"/>
                        <a:pt x="21277" y="0"/>
                      </a:cubicBezTo>
                      <a:lnTo>
                        <a:pt x="32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4. Go to that folder</a:t>
                  </a:r>
                </a:p>
              </p:txBody>
            </p:sp>
          </p:grpSp>
          <p:grpSp>
            <p:nvGrpSpPr>
              <p:cNvPr id="320" name="Group 320"/>
              <p:cNvGrpSpPr/>
              <p:nvPr/>
            </p:nvGrpSpPr>
            <p:grpSpPr>
              <a:xfrm>
                <a:off x="0" y="4984750"/>
                <a:ext cx="5894785" cy="3784600"/>
                <a:chOff x="0" y="0"/>
                <a:chExt cx="5894784" cy="3784600"/>
              </a:xfrm>
            </p:grpSpPr>
            <p:pic>
              <p:nvPicPr>
                <p:cNvPr id="318" name="pasted-image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1098946" y="0"/>
                  <a:ext cx="3873501" cy="37846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319" name="Shape 319"/>
                <p:cNvSpPr/>
                <p:nvPr/>
              </p:nvSpPr>
              <p:spPr>
                <a:xfrm>
                  <a:off x="0" y="1024731"/>
                  <a:ext cx="5894785" cy="9818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654" y="0"/>
                      </a:moveTo>
                      <a:lnTo>
                        <a:pt x="5368" y="2602"/>
                      </a:lnTo>
                      <a:lnTo>
                        <a:pt x="233" y="2602"/>
                      </a:lnTo>
                      <a:cubicBezTo>
                        <a:pt x="104" y="2602"/>
                        <a:pt x="0" y="3227"/>
                        <a:pt x="0" y="3999"/>
                      </a:cubicBezTo>
                      <a:lnTo>
                        <a:pt x="0" y="20203"/>
                      </a:lnTo>
                      <a:cubicBezTo>
                        <a:pt x="0" y="20975"/>
                        <a:pt x="104" y="21600"/>
                        <a:pt x="233" y="21600"/>
                      </a:cubicBezTo>
                      <a:lnTo>
                        <a:pt x="21367" y="21600"/>
                      </a:lnTo>
                      <a:cubicBezTo>
                        <a:pt x="21496" y="21600"/>
                        <a:pt x="21600" y="20975"/>
                        <a:pt x="21600" y="20203"/>
                      </a:cubicBezTo>
                      <a:lnTo>
                        <a:pt x="21600" y="3999"/>
                      </a:lnTo>
                      <a:cubicBezTo>
                        <a:pt x="21600" y="3227"/>
                        <a:pt x="21496" y="2602"/>
                        <a:pt x="21367" y="2602"/>
                      </a:cubicBezTo>
                      <a:lnTo>
                        <a:pt x="5942" y="2602"/>
                      </a:lnTo>
                      <a:lnTo>
                        <a:pt x="565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31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Avenir Next"/>
                      <a:ea typeface="Avenir Next"/>
                      <a:cs typeface="Avenir Next"/>
                      <a:sym typeface="Avenir Next"/>
                    </a:defRPr>
                  </a:lvl1pPr>
                </a:lstStyle>
                <a:p>
                  <a:r>
                    <a:t>6. Put some contents and save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038705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Outline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/>
              <a:t>General Rule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Introduction to Git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Version control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Git Basics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Try Git!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Remote Repositories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How to Submit Your Code to Gitlab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Tools &amp; References</a:t>
            </a: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1354667" y="2603500"/>
            <a:ext cx="2438400" cy="5122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1354667" y="3606800"/>
            <a:ext cx="3302000" cy="4910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2150533" y="4368800"/>
            <a:ext cx="2777067" cy="4402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2167467" y="5063067"/>
            <a:ext cx="1896533" cy="4233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2150533" y="5740400"/>
            <a:ext cx="1422400" cy="5080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2167467" y="6434667"/>
            <a:ext cx="3793066" cy="49106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矩形 8">
            <a:hlinkClick r:id="rId7" action="ppaction://hlinksldjump"/>
          </p:cNvPr>
          <p:cNvSpPr/>
          <p:nvPr/>
        </p:nvSpPr>
        <p:spPr>
          <a:xfrm>
            <a:off x="1354667" y="7349067"/>
            <a:ext cx="6350000" cy="4741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矩形 9">
            <a:hlinkClick r:id="rId8" action="ppaction://hlinksldjump"/>
          </p:cNvPr>
          <p:cNvSpPr/>
          <p:nvPr/>
        </p:nvSpPr>
        <p:spPr>
          <a:xfrm>
            <a:off x="1354667" y="8297333"/>
            <a:ext cx="3572933" cy="4572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378756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637506" y="7075735"/>
            <a:ext cx="9729788" cy="1577480"/>
          </a:xfrm>
          <a:prstGeom prst="roundRect">
            <a:avLst>
              <a:gd name="adj" fmla="val 5636"/>
            </a:avLst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git config --global user.name "name"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git config --global user.email "email"</a:t>
            </a:r>
          </a:p>
        </p:txBody>
      </p:sp>
      <p:grpSp>
        <p:nvGrpSpPr>
          <p:cNvPr id="331" name="Group 331"/>
          <p:cNvGrpSpPr/>
          <p:nvPr/>
        </p:nvGrpSpPr>
        <p:grpSpPr>
          <a:xfrm>
            <a:off x="2216150" y="1100385"/>
            <a:ext cx="8572500" cy="5613401"/>
            <a:chOff x="0" y="0"/>
            <a:chExt cx="8572500" cy="5613400"/>
          </a:xfrm>
        </p:grpSpPr>
        <p:pic>
          <p:nvPicPr>
            <p:cNvPr id="32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572500" cy="5613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8" name="Shape 328"/>
            <p:cNvSpPr/>
            <p:nvPr/>
          </p:nvSpPr>
          <p:spPr>
            <a:xfrm>
              <a:off x="755625" y="1740693"/>
              <a:ext cx="5139929" cy="1002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46" y="0"/>
                  </a:moveTo>
                  <a:lnTo>
                    <a:pt x="4016" y="2993"/>
                  </a:lnTo>
                  <a:lnTo>
                    <a:pt x="267" y="2993"/>
                  </a:lnTo>
                  <a:cubicBezTo>
                    <a:pt x="119" y="2993"/>
                    <a:pt x="0" y="3605"/>
                    <a:pt x="0" y="4361"/>
                  </a:cubicBezTo>
                  <a:lnTo>
                    <a:pt x="0" y="20232"/>
                  </a:lnTo>
                  <a:cubicBezTo>
                    <a:pt x="0" y="20987"/>
                    <a:pt x="119" y="21600"/>
                    <a:pt x="267" y="21600"/>
                  </a:cubicBezTo>
                  <a:lnTo>
                    <a:pt x="21333" y="21600"/>
                  </a:lnTo>
                  <a:cubicBezTo>
                    <a:pt x="21481" y="21600"/>
                    <a:pt x="21600" y="20987"/>
                    <a:pt x="21600" y="20232"/>
                  </a:cubicBezTo>
                  <a:lnTo>
                    <a:pt x="21600" y="4361"/>
                  </a:lnTo>
                  <a:cubicBezTo>
                    <a:pt x="21600" y="3605"/>
                    <a:pt x="21481" y="2993"/>
                    <a:pt x="21333" y="2993"/>
                  </a:cubicBezTo>
                  <a:lnTo>
                    <a:pt x="4675" y="2993"/>
                  </a:lnTo>
                  <a:lnTo>
                    <a:pt x="4346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7. Setup user information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1502122" y="1004441"/>
              <a:ext cx="3947915" cy="28277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1502122" y="1410841"/>
              <a:ext cx="6179096" cy="28277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07544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1637506" y="6618535"/>
            <a:ext cx="9729788" cy="2553644"/>
          </a:xfrm>
          <a:prstGeom prst="roundRect">
            <a:avLst>
              <a:gd name="adj" fmla="val 3481"/>
            </a:avLst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cd git-demo 	</a:t>
            </a:r>
            <a:r>
              <a:rPr>
                <a:solidFill>
                  <a:srgbClr val="FFFFFF">
                    <a:alpha val="30000"/>
                  </a:srgbClr>
                </a:solidFill>
              </a:rPr>
              <a:t># go to git-demo directory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dir	         	</a:t>
            </a:r>
            <a:r>
              <a:rPr>
                <a:solidFill>
                  <a:srgbClr val="FFFFFF">
                    <a:alpha val="30000"/>
                  </a:srgbClr>
                </a:solidFill>
              </a:rPr>
              <a:t># list the files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git init			</a:t>
            </a:r>
            <a:r>
              <a:rPr>
                <a:solidFill>
                  <a:srgbClr val="FFFFFF">
                    <a:alpha val="30000"/>
                  </a:srgbClr>
                </a:solidFill>
              </a:rPr>
              <a:t># initialize a repository</a:t>
            </a:r>
          </a:p>
        </p:txBody>
      </p:sp>
      <p:grpSp>
        <p:nvGrpSpPr>
          <p:cNvPr id="342" name="Group 342"/>
          <p:cNvGrpSpPr/>
          <p:nvPr/>
        </p:nvGrpSpPr>
        <p:grpSpPr>
          <a:xfrm>
            <a:off x="112489" y="558800"/>
            <a:ext cx="10833932" cy="5638800"/>
            <a:chOff x="0" y="0"/>
            <a:chExt cx="10833930" cy="5638800"/>
          </a:xfrm>
        </p:grpSpPr>
        <p:pic>
          <p:nvPicPr>
            <p:cNvPr id="335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971340" y="0"/>
              <a:ext cx="8585201" cy="5638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6" name="Shape 336"/>
            <p:cNvSpPr/>
            <p:nvPr/>
          </p:nvSpPr>
          <p:spPr>
            <a:xfrm>
              <a:off x="2847615" y="820985"/>
              <a:ext cx="3866754" cy="995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5" y="0"/>
                  </a:moveTo>
                  <a:cubicBezTo>
                    <a:pt x="159" y="0"/>
                    <a:pt x="0" y="617"/>
                    <a:pt x="0" y="1377"/>
                  </a:cubicBezTo>
                  <a:lnTo>
                    <a:pt x="0" y="17356"/>
                  </a:lnTo>
                  <a:cubicBezTo>
                    <a:pt x="0" y="18116"/>
                    <a:pt x="159" y="18733"/>
                    <a:pt x="355" y="18733"/>
                  </a:cubicBezTo>
                  <a:lnTo>
                    <a:pt x="7043" y="18733"/>
                  </a:lnTo>
                  <a:lnTo>
                    <a:pt x="7482" y="21600"/>
                  </a:lnTo>
                  <a:lnTo>
                    <a:pt x="7921" y="18733"/>
                  </a:lnTo>
                  <a:lnTo>
                    <a:pt x="21245" y="18733"/>
                  </a:lnTo>
                  <a:cubicBezTo>
                    <a:pt x="21441" y="18733"/>
                    <a:pt x="21600" y="18116"/>
                    <a:pt x="21600" y="17356"/>
                  </a:cubicBezTo>
                  <a:lnTo>
                    <a:pt x="21600" y="1377"/>
                  </a:lnTo>
                  <a:cubicBezTo>
                    <a:pt x="21600" y="617"/>
                    <a:pt x="21441" y="0"/>
                    <a:pt x="21245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8. Go to “git-demo”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4954624" y="1925885"/>
              <a:ext cx="5879307" cy="863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8" y="0"/>
                  </a:moveTo>
                  <a:cubicBezTo>
                    <a:pt x="809" y="0"/>
                    <a:pt x="704" y="711"/>
                    <a:pt x="704" y="1588"/>
                  </a:cubicBezTo>
                  <a:lnTo>
                    <a:pt x="704" y="9480"/>
                  </a:lnTo>
                  <a:lnTo>
                    <a:pt x="0" y="11445"/>
                  </a:lnTo>
                  <a:lnTo>
                    <a:pt x="704" y="13411"/>
                  </a:lnTo>
                  <a:lnTo>
                    <a:pt x="704" y="20012"/>
                  </a:lnTo>
                  <a:cubicBezTo>
                    <a:pt x="704" y="20889"/>
                    <a:pt x="809" y="21600"/>
                    <a:pt x="938" y="21600"/>
                  </a:cubicBezTo>
                  <a:lnTo>
                    <a:pt x="21367" y="21600"/>
                  </a:lnTo>
                  <a:cubicBezTo>
                    <a:pt x="21496" y="21600"/>
                    <a:pt x="21600" y="20889"/>
                    <a:pt x="21600" y="20012"/>
                  </a:cubicBezTo>
                  <a:lnTo>
                    <a:pt x="21600" y="1588"/>
                  </a:lnTo>
                  <a:cubicBezTo>
                    <a:pt x="21600" y="711"/>
                    <a:pt x="21496" y="0"/>
                    <a:pt x="21367" y="0"/>
                  </a:cubicBez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9. Show the files in “git-demo”</a:t>
              </a:r>
            </a:p>
          </p:txBody>
        </p:sp>
        <p:sp>
          <p:nvSpPr>
            <p:cNvPr id="338" name="Shape 338"/>
            <p:cNvSpPr/>
            <p:nvPr/>
          </p:nvSpPr>
          <p:spPr>
            <a:xfrm>
              <a:off x="0" y="3627685"/>
              <a:ext cx="5687616" cy="1006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1" y="0"/>
                  </a:moveTo>
                  <a:cubicBezTo>
                    <a:pt x="108" y="0"/>
                    <a:pt x="0" y="610"/>
                    <a:pt x="0" y="1363"/>
                  </a:cubicBezTo>
                  <a:lnTo>
                    <a:pt x="0" y="17171"/>
                  </a:lnTo>
                  <a:cubicBezTo>
                    <a:pt x="0" y="17924"/>
                    <a:pt x="108" y="18534"/>
                    <a:pt x="241" y="18534"/>
                  </a:cubicBezTo>
                  <a:lnTo>
                    <a:pt x="17787" y="18534"/>
                  </a:lnTo>
                  <a:lnTo>
                    <a:pt x="18085" y="21600"/>
                  </a:lnTo>
                  <a:lnTo>
                    <a:pt x="18384" y="18534"/>
                  </a:lnTo>
                  <a:lnTo>
                    <a:pt x="21359" y="18534"/>
                  </a:lnTo>
                  <a:cubicBezTo>
                    <a:pt x="21492" y="18534"/>
                    <a:pt x="21600" y="17924"/>
                    <a:pt x="21600" y="17171"/>
                  </a:cubicBezTo>
                  <a:lnTo>
                    <a:pt x="21600" y="1363"/>
                  </a:lnTo>
                  <a:cubicBezTo>
                    <a:pt x="21600" y="610"/>
                    <a:pt x="21492" y="0"/>
                    <a:pt x="21359" y="0"/>
                  </a:cubicBezTo>
                  <a:lnTo>
                    <a:pt x="241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10. Initialize a Git repository</a:t>
              </a:r>
            </a:p>
          </p:txBody>
        </p:sp>
        <p:sp>
          <p:nvSpPr>
            <p:cNvPr id="339" name="Shape 339"/>
            <p:cNvSpPr/>
            <p:nvPr/>
          </p:nvSpPr>
          <p:spPr>
            <a:xfrm>
              <a:off x="4396010" y="4670226"/>
              <a:ext cx="1041451" cy="28277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4405883" y="2244526"/>
              <a:ext cx="498178" cy="28277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3491483" y="1849487"/>
              <a:ext cx="1362770" cy="28277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73712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roup 350"/>
          <p:cNvGrpSpPr/>
          <p:nvPr/>
        </p:nvGrpSpPr>
        <p:grpSpPr>
          <a:xfrm>
            <a:off x="2203450" y="171450"/>
            <a:ext cx="9276929" cy="5702300"/>
            <a:chOff x="0" y="0"/>
            <a:chExt cx="9276928" cy="5702300"/>
          </a:xfrm>
        </p:grpSpPr>
        <p:pic>
          <p:nvPicPr>
            <p:cNvPr id="345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597900" cy="5702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6" name="Shape 346"/>
            <p:cNvSpPr/>
            <p:nvPr/>
          </p:nvSpPr>
          <p:spPr>
            <a:xfrm>
              <a:off x="1047725" y="2859335"/>
              <a:ext cx="6944123" cy="1009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" y="0"/>
                  </a:moveTo>
                  <a:cubicBezTo>
                    <a:pt x="88" y="0"/>
                    <a:pt x="0" y="608"/>
                    <a:pt x="0" y="1359"/>
                  </a:cubicBezTo>
                  <a:lnTo>
                    <a:pt x="0" y="17124"/>
                  </a:lnTo>
                  <a:cubicBezTo>
                    <a:pt x="0" y="17874"/>
                    <a:pt x="88" y="18483"/>
                    <a:pt x="198" y="18483"/>
                  </a:cubicBezTo>
                  <a:lnTo>
                    <a:pt x="5049" y="18483"/>
                  </a:lnTo>
                  <a:lnTo>
                    <a:pt x="5294" y="21600"/>
                  </a:lnTo>
                  <a:lnTo>
                    <a:pt x="5538" y="18483"/>
                  </a:lnTo>
                  <a:lnTo>
                    <a:pt x="21402" y="18483"/>
                  </a:lnTo>
                  <a:cubicBezTo>
                    <a:pt x="21512" y="18483"/>
                    <a:pt x="21600" y="17874"/>
                    <a:pt x="21600" y="17124"/>
                  </a:cubicBezTo>
                  <a:lnTo>
                    <a:pt x="21600" y="1359"/>
                  </a:lnTo>
                  <a:cubicBezTo>
                    <a:pt x="21600" y="608"/>
                    <a:pt x="21512" y="0"/>
                    <a:pt x="21402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11. Add HelloGit.txt to staging files</a:t>
              </a:r>
            </a:p>
          </p:txBody>
        </p:sp>
        <p:sp>
          <p:nvSpPr>
            <p:cNvPr id="347" name="Shape 347"/>
            <p:cNvSpPr/>
            <p:nvPr/>
          </p:nvSpPr>
          <p:spPr>
            <a:xfrm>
              <a:off x="4286225" y="4628604"/>
              <a:ext cx="4990704" cy="94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0" y="0"/>
                  </a:moveTo>
                  <a:lnTo>
                    <a:pt x="898" y="1934"/>
                  </a:lnTo>
                  <a:lnTo>
                    <a:pt x="275" y="1934"/>
                  </a:lnTo>
                  <a:cubicBezTo>
                    <a:pt x="123" y="1934"/>
                    <a:pt x="0" y="2581"/>
                    <a:pt x="0" y="3380"/>
                  </a:cubicBezTo>
                  <a:lnTo>
                    <a:pt x="0" y="20154"/>
                  </a:lnTo>
                  <a:cubicBezTo>
                    <a:pt x="0" y="20953"/>
                    <a:pt x="123" y="21600"/>
                    <a:pt x="275" y="21600"/>
                  </a:cubicBezTo>
                  <a:lnTo>
                    <a:pt x="21325" y="21600"/>
                  </a:lnTo>
                  <a:cubicBezTo>
                    <a:pt x="21477" y="21600"/>
                    <a:pt x="21600" y="20953"/>
                    <a:pt x="21600" y="20154"/>
                  </a:cubicBezTo>
                  <a:lnTo>
                    <a:pt x="21600" y="3380"/>
                  </a:lnTo>
                  <a:cubicBezTo>
                    <a:pt x="21600" y="2581"/>
                    <a:pt x="21477" y="1934"/>
                    <a:pt x="21325" y="1934"/>
                  </a:cubicBezTo>
                  <a:lnTo>
                    <a:pt x="1582" y="1934"/>
                  </a:lnTo>
                  <a:lnTo>
                    <a:pt x="124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12. Commit your changes</a:t>
              </a:r>
            </a:p>
          </p:txBody>
        </p:sp>
        <p:sp>
          <p:nvSpPr>
            <p:cNvPr id="348" name="Shape 348"/>
            <p:cNvSpPr/>
            <p:nvPr/>
          </p:nvSpPr>
          <p:spPr>
            <a:xfrm>
              <a:off x="2406650" y="4308276"/>
              <a:ext cx="2745284" cy="28277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381250" y="3914576"/>
              <a:ext cx="2286000" cy="28277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51" name="Shape 351"/>
          <p:cNvSpPr/>
          <p:nvPr/>
        </p:nvSpPr>
        <p:spPr>
          <a:xfrm>
            <a:off x="1517972" y="6055270"/>
            <a:ext cx="9968856" cy="3462984"/>
          </a:xfrm>
          <a:prstGeom prst="roundRect">
            <a:avLst>
              <a:gd name="adj" fmla="val 2567"/>
            </a:avLst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FFFF">
                    <a:alpha val="30000"/>
                  </a:srgbClr>
                </a:solidFill>
              </a:rPr>
              <a:t># Add HelloGit.txt to staging files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git add HelloGit.txt 	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FFFF">
                    <a:alpha val="30000"/>
                  </a:srgbClr>
                </a:solidFill>
              </a:rPr>
              <a:t># Commit the changes to the repository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FFFF">
                    <a:alpha val="30000"/>
                  </a:srgbClr>
                </a:solidFill>
              </a:rPr>
              <a:t># where "version 1" is the commit message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git commit -m "version 1"	         	</a:t>
            </a:r>
          </a:p>
        </p:txBody>
      </p:sp>
    </p:spTree>
    <p:extLst>
      <p:ext uri="{BB962C8B-B14F-4D97-AF65-F5344CB8AC3E}">
        <p14:creationId xmlns:p14="http://schemas.microsoft.com/office/powerpoint/2010/main" val="15604620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362"/>
          <p:cNvGrpSpPr/>
          <p:nvPr/>
        </p:nvGrpSpPr>
        <p:grpSpPr>
          <a:xfrm>
            <a:off x="545703" y="1827212"/>
            <a:ext cx="13386197" cy="6099176"/>
            <a:chOff x="0" y="0"/>
            <a:chExt cx="13386196" cy="6099175"/>
          </a:xfrm>
        </p:grpSpPr>
        <p:grpSp>
          <p:nvGrpSpPr>
            <p:cNvPr id="358" name="Group 358"/>
            <p:cNvGrpSpPr/>
            <p:nvPr/>
          </p:nvGrpSpPr>
          <p:grpSpPr>
            <a:xfrm>
              <a:off x="4750196" y="0"/>
              <a:ext cx="8636001" cy="6099175"/>
              <a:chOff x="0" y="0"/>
              <a:chExt cx="8636000" cy="6099175"/>
            </a:xfrm>
          </p:grpSpPr>
          <p:pic>
            <p:nvPicPr>
              <p:cNvPr id="354" name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422275"/>
                <a:ext cx="8636000" cy="56769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55" name="Shape 355"/>
              <p:cNvSpPr/>
              <p:nvPr/>
            </p:nvSpPr>
            <p:spPr>
              <a:xfrm>
                <a:off x="253603" y="0"/>
                <a:ext cx="5487194" cy="1029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50" y="0"/>
                    </a:moveTo>
                    <a:cubicBezTo>
                      <a:pt x="112" y="0"/>
                      <a:pt x="0" y="597"/>
                      <a:pt x="0" y="1333"/>
                    </a:cubicBezTo>
                    <a:lnTo>
                      <a:pt x="0" y="16794"/>
                    </a:lnTo>
                    <a:cubicBezTo>
                      <a:pt x="0" y="17530"/>
                      <a:pt x="112" y="18126"/>
                      <a:pt x="250" y="18126"/>
                    </a:cubicBezTo>
                    <a:lnTo>
                      <a:pt x="11139" y="18126"/>
                    </a:lnTo>
                    <a:lnTo>
                      <a:pt x="11447" y="21600"/>
                    </a:lnTo>
                    <a:lnTo>
                      <a:pt x="11756" y="18126"/>
                    </a:lnTo>
                    <a:lnTo>
                      <a:pt x="21350" y="18126"/>
                    </a:lnTo>
                    <a:cubicBezTo>
                      <a:pt x="21488" y="18126"/>
                      <a:pt x="21600" y="17530"/>
                      <a:pt x="21600" y="16794"/>
                    </a:cubicBezTo>
                    <a:lnTo>
                      <a:pt x="21600" y="1333"/>
                    </a:lnTo>
                    <a:cubicBezTo>
                      <a:pt x="21600" y="597"/>
                      <a:pt x="21488" y="0"/>
                      <a:pt x="21350" y="0"/>
                    </a:cubicBez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14. Add it and commit again</a:t>
                </a:r>
              </a:p>
            </p:txBody>
          </p:sp>
          <p:sp>
            <p:nvSpPr>
              <p:cNvPr id="356" name="Shape 356"/>
              <p:cNvSpPr/>
              <p:nvPr/>
            </p:nvSpPr>
            <p:spPr>
              <a:xfrm>
                <a:off x="2440458" y="1060251"/>
                <a:ext cx="2219773" cy="282774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7" name="Shape 357"/>
              <p:cNvSpPr/>
              <p:nvPr/>
            </p:nvSpPr>
            <p:spPr>
              <a:xfrm>
                <a:off x="2440458" y="1466651"/>
                <a:ext cx="2731047" cy="282774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361" name="Group 361"/>
            <p:cNvGrpSpPr/>
            <p:nvPr/>
          </p:nvGrpSpPr>
          <p:grpSpPr>
            <a:xfrm>
              <a:off x="0" y="1220787"/>
              <a:ext cx="6317060" cy="3657601"/>
              <a:chOff x="0" y="0"/>
              <a:chExt cx="6317059" cy="3657600"/>
            </a:xfrm>
          </p:grpSpPr>
          <p:pic>
            <p:nvPicPr>
              <p:cNvPr id="359" name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400446" y="0"/>
                <a:ext cx="3822701" cy="36576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60" name="Shape 360"/>
              <p:cNvSpPr/>
              <p:nvPr/>
            </p:nvSpPr>
            <p:spPr>
              <a:xfrm>
                <a:off x="0" y="939006"/>
                <a:ext cx="6317060" cy="9818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276" y="0"/>
                    </a:moveTo>
                    <a:lnTo>
                      <a:pt x="5009" y="2602"/>
                    </a:lnTo>
                    <a:lnTo>
                      <a:pt x="217" y="2602"/>
                    </a:lnTo>
                    <a:cubicBezTo>
                      <a:pt x="97" y="2602"/>
                      <a:pt x="0" y="3227"/>
                      <a:pt x="0" y="3999"/>
                    </a:cubicBezTo>
                    <a:lnTo>
                      <a:pt x="0" y="20203"/>
                    </a:lnTo>
                    <a:cubicBezTo>
                      <a:pt x="0" y="20975"/>
                      <a:pt x="97" y="21600"/>
                      <a:pt x="217" y="21600"/>
                    </a:cubicBezTo>
                    <a:lnTo>
                      <a:pt x="21383" y="21600"/>
                    </a:lnTo>
                    <a:cubicBezTo>
                      <a:pt x="21503" y="21600"/>
                      <a:pt x="21600" y="20975"/>
                      <a:pt x="21600" y="20203"/>
                    </a:cubicBezTo>
                    <a:lnTo>
                      <a:pt x="21600" y="3999"/>
                    </a:lnTo>
                    <a:cubicBezTo>
                      <a:pt x="21600" y="3227"/>
                      <a:pt x="21503" y="2602"/>
                      <a:pt x="21383" y="2602"/>
                    </a:cubicBezTo>
                    <a:lnTo>
                      <a:pt x="5545" y="2602"/>
                    </a:lnTo>
                    <a:lnTo>
                      <a:pt x="527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13. Make some changes and save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54612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70"/>
          <p:cNvGrpSpPr/>
          <p:nvPr/>
        </p:nvGrpSpPr>
        <p:grpSpPr>
          <a:xfrm>
            <a:off x="2184400" y="625475"/>
            <a:ext cx="8636000" cy="6010275"/>
            <a:chOff x="0" y="0"/>
            <a:chExt cx="8636000" cy="6010275"/>
          </a:xfrm>
        </p:grpSpPr>
        <p:pic>
          <p:nvPicPr>
            <p:cNvPr id="365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33375"/>
              <a:ext cx="8636000" cy="5676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6" name="Shape 366"/>
            <p:cNvSpPr/>
            <p:nvPr/>
          </p:nvSpPr>
          <p:spPr>
            <a:xfrm>
              <a:off x="3384946" y="0"/>
              <a:ext cx="4879183" cy="942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7" y="0"/>
                  </a:moveTo>
                  <a:cubicBezTo>
                    <a:pt x="432" y="0"/>
                    <a:pt x="306" y="651"/>
                    <a:pt x="306" y="1455"/>
                  </a:cubicBezTo>
                  <a:lnTo>
                    <a:pt x="306" y="17218"/>
                  </a:lnTo>
                  <a:lnTo>
                    <a:pt x="0" y="21600"/>
                  </a:lnTo>
                  <a:lnTo>
                    <a:pt x="784" y="19782"/>
                  </a:lnTo>
                  <a:lnTo>
                    <a:pt x="21319" y="19782"/>
                  </a:lnTo>
                  <a:cubicBezTo>
                    <a:pt x="21474" y="19782"/>
                    <a:pt x="21600" y="19131"/>
                    <a:pt x="21600" y="18327"/>
                  </a:cubicBezTo>
                  <a:lnTo>
                    <a:pt x="21600" y="1455"/>
                  </a:lnTo>
                  <a:cubicBezTo>
                    <a:pt x="21600" y="651"/>
                    <a:pt x="21474" y="0"/>
                    <a:pt x="21319" y="0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15. View your versions</a:t>
              </a:r>
            </a:p>
          </p:txBody>
        </p:sp>
        <p:sp>
          <p:nvSpPr>
            <p:cNvPr id="367" name="Shape 367"/>
            <p:cNvSpPr/>
            <p:nvPr/>
          </p:nvSpPr>
          <p:spPr>
            <a:xfrm>
              <a:off x="2440458" y="941189"/>
              <a:ext cx="901304" cy="282774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78258" y="2363589"/>
              <a:ext cx="4879381" cy="1149053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137616" y="3616325"/>
              <a:ext cx="2605584" cy="35183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73" name="Group 373"/>
          <p:cNvGrpSpPr/>
          <p:nvPr/>
        </p:nvGrpSpPr>
        <p:grpSpPr>
          <a:xfrm>
            <a:off x="447822" y="2449512"/>
            <a:ext cx="1920193" cy="859559"/>
            <a:chOff x="-35652" y="-21704"/>
            <a:chExt cx="1920192" cy="859557"/>
          </a:xfrm>
        </p:grpSpPr>
        <p:pic>
          <p:nvPicPr>
            <p:cNvPr id="378" name="圖片 377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66310" y="562493"/>
              <a:ext cx="818230" cy="275361"/>
            </a:xfrm>
            <a:prstGeom prst="rect">
              <a:avLst/>
            </a:prstGeom>
            <a:effectLst/>
          </p:spPr>
        </p:pic>
        <p:sp>
          <p:nvSpPr>
            <p:cNvPr id="372" name="Shape 372"/>
            <p:cNvSpPr/>
            <p:nvPr/>
          </p:nvSpPr>
          <p:spPr>
            <a:xfrm>
              <a:off x="-35653" y="-21705"/>
              <a:ext cx="161937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Version ID</a:t>
              </a:r>
            </a:p>
          </p:txBody>
        </p:sp>
      </p:grpSp>
      <p:grpSp>
        <p:nvGrpSpPr>
          <p:cNvPr id="376" name="Group 376"/>
          <p:cNvGrpSpPr/>
          <p:nvPr/>
        </p:nvGrpSpPr>
        <p:grpSpPr>
          <a:xfrm>
            <a:off x="3263764" y="4060240"/>
            <a:ext cx="4810663" cy="786869"/>
            <a:chOff x="-115087" y="-25406"/>
            <a:chExt cx="4810661" cy="786868"/>
          </a:xfrm>
        </p:grpSpPr>
        <p:pic>
          <p:nvPicPr>
            <p:cNvPr id="380" name="圖片 379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15088" y="-25407"/>
              <a:ext cx="2073428" cy="596497"/>
            </a:xfrm>
            <a:prstGeom prst="rect">
              <a:avLst/>
            </a:prstGeom>
            <a:effectLst/>
          </p:spPr>
        </p:pic>
        <p:sp>
          <p:nvSpPr>
            <p:cNvPr id="375" name="Shape 375"/>
            <p:cNvSpPr/>
            <p:nvPr/>
          </p:nvSpPr>
          <p:spPr>
            <a:xfrm>
              <a:off x="1932942" y="151861"/>
              <a:ext cx="2762632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Commit messages</a:t>
              </a:r>
            </a:p>
          </p:txBody>
        </p:sp>
      </p:grpSp>
      <p:sp>
        <p:nvSpPr>
          <p:cNvPr id="377" name="Shape 377"/>
          <p:cNvSpPr/>
          <p:nvPr/>
        </p:nvSpPr>
        <p:spPr>
          <a:xfrm>
            <a:off x="1414164" y="7224067"/>
            <a:ext cx="10176472" cy="1684587"/>
          </a:xfrm>
          <a:prstGeom prst="roundRect">
            <a:avLst>
              <a:gd name="adj" fmla="val 5277"/>
            </a:avLst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FFFF">
                    <a:alpha val="30000"/>
                  </a:srgbClr>
                </a:solidFill>
              </a:rPr>
              <a:t># Show the versions you’ve created so far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git log	         	</a:t>
            </a:r>
          </a:p>
        </p:txBody>
      </p:sp>
    </p:spTree>
    <p:extLst>
      <p:ext uri="{BB962C8B-B14F-4D97-AF65-F5344CB8AC3E}">
        <p14:creationId xmlns:p14="http://schemas.microsoft.com/office/powerpoint/2010/main" val="4209923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roup 389"/>
          <p:cNvGrpSpPr/>
          <p:nvPr/>
        </p:nvGrpSpPr>
        <p:grpSpPr>
          <a:xfrm>
            <a:off x="1414164" y="949523"/>
            <a:ext cx="10176472" cy="7854554"/>
            <a:chOff x="0" y="0"/>
            <a:chExt cx="10176470" cy="7854553"/>
          </a:xfrm>
        </p:grpSpPr>
        <p:grpSp>
          <p:nvGrpSpPr>
            <p:cNvPr id="387" name="Group 387"/>
            <p:cNvGrpSpPr/>
            <p:nvPr/>
          </p:nvGrpSpPr>
          <p:grpSpPr>
            <a:xfrm>
              <a:off x="789285" y="0"/>
              <a:ext cx="8597901" cy="5613400"/>
              <a:chOff x="0" y="0"/>
              <a:chExt cx="8597900" cy="5613400"/>
            </a:xfrm>
          </p:grpSpPr>
          <p:pic>
            <p:nvPicPr>
              <p:cNvPr id="384" name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8597900" cy="56134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85" name="Shape 385"/>
              <p:cNvSpPr/>
              <p:nvPr/>
            </p:nvSpPr>
            <p:spPr>
              <a:xfrm>
                <a:off x="2241153" y="931465"/>
                <a:ext cx="5595938" cy="989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238" y="0"/>
                    </a:moveTo>
                    <a:lnTo>
                      <a:pt x="2022" y="2747"/>
                    </a:lnTo>
                    <a:lnTo>
                      <a:pt x="245" y="2747"/>
                    </a:lnTo>
                    <a:cubicBezTo>
                      <a:pt x="110" y="2747"/>
                      <a:pt x="0" y="3367"/>
                      <a:pt x="0" y="4133"/>
                    </a:cubicBezTo>
                    <a:lnTo>
                      <a:pt x="0" y="20214"/>
                    </a:lnTo>
                    <a:cubicBezTo>
                      <a:pt x="0" y="20979"/>
                      <a:pt x="110" y="21600"/>
                      <a:pt x="245" y="21600"/>
                    </a:cubicBezTo>
                    <a:lnTo>
                      <a:pt x="21355" y="21600"/>
                    </a:lnTo>
                    <a:cubicBezTo>
                      <a:pt x="21490" y="21600"/>
                      <a:pt x="21600" y="20979"/>
                      <a:pt x="21600" y="20214"/>
                    </a:cubicBezTo>
                    <a:lnTo>
                      <a:pt x="21600" y="4133"/>
                    </a:lnTo>
                    <a:cubicBezTo>
                      <a:pt x="21600" y="3367"/>
                      <a:pt x="21490" y="2747"/>
                      <a:pt x="21355" y="2747"/>
                    </a:cubicBezTo>
                    <a:lnTo>
                      <a:pt x="2453" y="2747"/>
                    </a:lnTo>
                    <a:lnTo>
                      <a:pt x="2238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Avenir Next"/>
                    <a:ea typeface="Avenir Next"/>
                    <a:cs typeface="Avenir Next"/>
                    <a:sym typeface="Avenir Next"/>
                  </a:defRPr>
                </a:lvl1pPr>
              </a:lstStyle>
              <a:p>
                <a:r>
                  <a:t>16. Go to a specific version</a:t>
                </a:r>
              </a:p>
            </p:txBody>
          </p:sp>
          <p:sp>
            <p:nvSpPr>
              <p:cNvPr id="386" name="Shape 386"/>
              <p:cNvSpPr/>
              <p:nvPr/>
            </p:nvSpPr>
            <p:spPr>
              <a:xfrm>
                <a:off x="2421408" y="551160"/>
                <a:ext cx="5665094" cy="348457"/>
              </a:xfrm>
              <a:prstGeom prst="rect">
                <a:avLst/>
              </a:prstGeom>
              <a:noFill/>
              <a:ln w="381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388" name="Shape 388"/>
            <p:cNvSpPr/>
            <p:nvPr/>
          </p:nvSpPr>
          <p:spPr>
            <a:xfrm>
              <a:off x="0" y="6169967"/>
              <a:ext cx="10176471" cy="1684587"/>
            </a:xfrm>
            <a:prstGeom prst="roundRect">
              <a:avLst>
                <a:gd name="adj" fmla="val 527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Go to a specific version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checkout {version_id}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68898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/>
          </p:cNvSpPr>
          <p:nvPr>
            <p:ph type="body" idx="14"/>
          </p:nvPr>
        </p:nvSpPr>
        <p:spPr>
          <a:xfrm>
            <a:off x="1054100" y="2057399"/>
            <a:ext cx="6009680" cy="5638801"/>
          </a:xfrm>
          <a:prstGeom prst="rect">
            <a:avLst/>
          </a:prstGeom>
        </p:spPr>
        <p:txBody>
          <a:bodyPr/>
          <a:lstStyle/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rPr smtClean="0"/>
              <a:t>LIFE IS 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rPr smtClean="0"/>
              <a:t>TOO SHORT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rPr smtClean="0"/>
              <a:t>TO TYPE THAT</a:t>
            </a:r>
          </a:p>
          <a:p>
            <a:pPr algn="l">
              <a:defRPr sz="8000">
                <a:latin typeface="Avenir Next Condensed Heavy"/>
                <a:ea typeface="Avenir Next Condensed Heavy"/>
                <a:cs typeface="Avenir Next Condensed Heavy"/>
                <a:sym typeface="Avenir Next Condensed Heavy"/>
              </a:defRPr>
            </a:pPr>
            <a:r>
              <a:rPr smtClean="0"/>
              <a:t>VERSION ID</a:t>
            </a:r>
            <a:r>
              <a:rPr i="1" smtClean="0"/>
              <a:t>!</a:t>
            </a:r>
            <a:endParaRPr i="1"/>
          </a:p>
        </p:txBody>
      </p:sp>
      <p:sp>
        <p:nvSpPr>
          <p:cNvPr id="392" name="Shape 392"/>
          <p:cNvSpPr/>
          <p:nvPr/>
        </p:nvSpPr>
        <p:spPr>
          <a:xfrm>
            <a:off x="5991860" y="7702550"/>
            <a:ext cx="678688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A6AAA9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t>which is 40 characters long…</a:t>
            </a:r>
          </a:p>
        </p:txBody>
      </p:sp>
    </p:spTree>
    <p:extLst>
      <p:ext uri="{BB962C8B-B14F-4D97-AF65-F5344CB8AC3E}">
        <p14:creationId xmlns:p14="http://schemas.microsoft.com/office/powerpoint/2010/main" val="8316920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roup 398"/>
          <p:cNvGrpSpPr/>
          <p:nvPr/>
        </p:nvGrpSpPr>
        <p:grpSpPr>
          <a:xfrm>
            <a:off x="1870769" y="1049436"/>
            <a:ext cx="9263262" cy="7654728"/>
            <a:chOff x="0" y="0"/>
            <a:chExt cx="9263260" cy="7654726"/>
          </a:xfrm>
        </p:grpSpPr>
        <p:pic>
          <p:nvPicPr>
            <p:cNvPr id="396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6330" y="0"/>
              <a:ext cx="8610601" cy="5626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7" name="Shape 397"/>
            <p:cNvSpPr/>
            <p:nvPr/>
          </p:nvSpPr>
          <p:spPr>
            <a:xfrm>
              <a:off x="0" y="5970141"/>
              <a:ext cx="9263261" cy="1684586"/>
            </a:xfrm>
            <a:prstGeom prst="roundRect">
              <a:avLst>
                <a:gd name="adj" fmla="val 5277"/>
              </a:avLst>
            </a:prstGeom>
            <a:solidFill>
              <a:srgbClr val="000000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rPr>
                  <a:solidFill>
                    <a:srgbClr val="FFFFFF">
                      <a:alpha val="30000"/>
                    </a:srgbClr>
                  </a:solidFill>
                </a:rPr>
                <a:t># Show versions with short version id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3000">
                  <a:solidFill>
                    <a:srgbClr val="F5F5F5"/>
                  </a:solidFill>
                  <a:latin typeface="Monaco"/>
                  <a:ea typeface="Monaco"/>
                  <a:cs typeface="Monaco"/>
                  <a:sym typeface="Monaco"/>
                </a:defRPr>
              </a:pPr>
              <a:r>
                <a:t>$ git log --oneline</a:t>
              </a:r>
            </a:p>
          </p:txBody>
        </p:sp>
      </p:grpSp>
      <p:sp>
        <p:nvSpPr>
          <p:cNvPr id="399" name="Shape 399"/>
          <p:cNvSpPr/>
          <p:nvPr/>
        </p:nvSpPr>
        <p:spPr>
          <a:xfrm>
            <a:off x="4597003" y="1995289"/>
            <a:ext cx="7428310" cy="989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6" y="0"/>
                </a:moveTo>
                <a:lnTo>
                  <a:pt x="1523" y="2747"/>
                </a:lnTo>
                <a:lnTo>
                  <a:pt x="185" y="2747"/>
                </a:lnTo>
                <a:cubicBezTo>
                  <a:pt x="83" y="2747"/>
                  <a:pt x="0" y="3367"/>
                  <a:pt x="0" y="4133"/>
                </a:cubicBezTo>
                <a:lnTo>
                  <a:pt x="0" y="20214"/>
                </a:lnTo>
                <a:cubicBezTo>
                  <a:pt x="0" y="20979"/>
                  <a:pt x="83" y="21600"/>
                  <a:pt x="185" y="21600"/>
                </a:cubicBezTo>
                <a:lnTo>
                  <a:pt x="21415" y="21600"/>
                </a:lnTo>
                <a:cubicBezTo>
                  <a:pt x="21517" y="21600"/>
                  <a:pt x="21600" y="20979"/>
                  <a:pt x="21600" y="20214"/>
                </a:cubicBezTo>
                <a:lnTo>
                  <a:pt x="21600" y="4133"/>
                </a:lnTo>
                <a:cubicBezTo>
                  <a:pt x="21600" y="3367"/>
                  <a:pt x="21517" y="2747"/>
                  <a:pt x="21415" y="2747"/>
                </a:cubicBezTo>
                <a:lnTo>
                  <a:pt x="1848" y="2747"/>
                </a:lnTo>
                <a:lnTo>
                  <a:pt x="1686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1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15. Show versions with short version ID</a:t>
            </a:r>
          </a:p>
        </p:txBody>
      </p:sp>
      <p:sp>
        <p:nvSpPr>
          <p:cNvPr id="400" name="Shape 400"/>
          <p:cNvSpPr/>
          <p:nvPr/>
        </p:nvSpPr>
        <p:spPr>
          <a:xfrm>
            <a:off x="4624858" y="1602283"/>
            <a:ext cx="1974107" cy="348457"/>
          </a:xfrm>
          <a:prstGeom prst="rect">
            <a:avLst/>
          </a:prstGeom>
          <a:ln w="38100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03" name="Group 403"/>
          <p:cNvGrpSpPr/>
          <p:nvPr/>
        </p:nvGrpSpPr>
        <p:grpSpPr>
          <a:xfrm>
            <a:off x="409722" y="1281112"/>
            <a:ext cx="1920193" cy="859559"/>
            <a:chOff x="-35652" y="-21704"/>
            <a:chExt cx="1920192" cy="859557"/>
          </a:xfrm>
        </p:grpSpPr>
        <p:pic>
          <p:nvPicPr>
            <p:cNvPr id="407" name="圖片 406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66310" y="562493"/>
              <a:ext cx="818230" cy="275361"/>
            </a:xfrm>
            <a:prstGeom prst="rect">
              <a:avLst/>
            </a:prstGeom>
            <a:effectLst/>
          </p:spPr>
        </p:pic>
        <p:sp>
          <p:nvSpPr>
            <p:cNvPr id="402" name="Shape 402"/>
            <p:cNvSpPr/>
            <p:nvPr/>
          </p:nvSpPr>
          <p:spPr>
            <a:xfrm>
              <a:off x="-35653" y="-21705"/>
              <a:ext cx="1619378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chemeClr val="accent1">
                      <a:satOff val="-3355"/>
                      <a:lumOff val="26614"/>
                    </a:schemeClr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Version ID</a:t>
              </a:r>
            </a:p>
          </p:txBody>
        </p:sp>
      </p:grpSp>
      <p:grpSp>
        <p:nvGrpSpPr>
          <p:cNvPr id="406" name="Group 406"/>
          <p:cNvGrpSpPr/>
          <p:nvPr/>
        </p:nvGrpSpPr>
        <p:grpSpPr>
          <a:xfrm>
            <a:off x="8179169" y="2711889"/>
            <a:ext cx="2107884" cy="1096524"/>
            <a:chOff x="0" y="-29815"/>
            <a:chExt cx="2107882" cy="1096523"/>
          </a:xfrm>
        </p:grpSpPr>
        <p:pic>
          <p:nvPicPr>
            <p:cNvPr id="409" name="圖片 408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21352" y="-29816"/>
              <a:ext cx="235051" cy="512331"/>
            </a:xfrm>
            <a:prstGeom prst="rect">
              <a:avLst/>
            </a:prstGeom>
            <a:effectLst/>
          </p:spPr>
        </p:pic>
        <p:sp>
          <p:nvSpPr>
            <p:cNvPr id="405" name="Shape 405"/>
            <p:cNvSpPr/>
            <p:nvPr/>
          </p:nvSpPr>
          <p:spPr>
            <a:xfrm>
              <a:off x="0" y="457107"/>
              <a:ext cx="2107883" cy="609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5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lvl1pPr>
            </a:lstStyle>
            <a:p>
              <a:r>
                <a:t>56% shorter!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7386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roup 416"/>
          <p:cNvGrpSpPr/>
          <p:nvPr/>
        </p:nvGrpSpPr>
        <p:grpSpPr>
          <a:xfrm>
            <a:off x="2152650" y="568424"/>
            <a:ext cx="8699500" cy="5689601"/>
            <a:chOff x="0" y="0"/>
            <a:chExt cx="8699500" cy="5689600"/>
          </a:xfrm>
        </p:grpSpPr>
        <p:pic>
          <p:nvPicPr>
            <p:cNvPr id="413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699500" cy="5689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4" name="Shape 414"/>
            <p:cNvSpPr/>
            <p:nvPr/>
          </p:nvSpPr>
          <p:spPr>
            <a:xfrm>
              <a:off x="2291953" y="979289"/>
              <a:ext cx="5595938" cy="989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38" y="0"/>
                  </a:moveTo>
                  <a:lnTo>
                    <a:pt x="2022" y="2747"/>
                  </a:lnTo>
                  <a:lnTo>
                    <a:pt x="245" y="2747"/>
                  </a:lnTo>
                  <a:cubicBezTo>
                    <a:pt x="110" y="2747"/>
                    <a:pt x="0" y="3367"/>
                    <a:pt x="0" y="4133"/>
                  </a:cubicBezTo>
                  <a:lnTo>
                    <a:pt x="0" y="20214"/>
                  </a:lnTo>
                  <a:cubicBezTo>
                    <a:pt x="0" y="20979"/>
                    <a:pt x="110" y="21600"/>
                    <a:pt x="245" y="21600"/>
                  </a:cubicBezTo>
                  <a:lnTo>
                    <a:pt x="21355" y="21600"/>
                  </a:lnTo>
                  <a:cubicBezTo>
                    <a:pt x="21490" y="21600"/>
                    <a:pt x="21600" y="20979"/>
                    <a:pt x="21600" y="20214"/>
                  </a:cubicBezTo>
                  <a:lnTo>
                    <a:pt x="21600" y="4133"/>
                  </a:lnTo>
                  <a:cubicBezTo>
                    <a:pt x="21600" y="3367"/>
                    <a:pt x="21490" y="2747"/>
                    <a:pt x="21355" y="2747"/>
                  </a:cubicBezTo>
                  <a:lnTo>
                    <a:pt x="2453" y="2747"/>
                  </a:lnTo>
                  <a:lnTo>
                    <a:pt x="2238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16. Go to a specific version</a:t>
              </a:r>
            </a:p>
          </p:txBody>
        </p:sp>
        <p:sp>
          <p:nvSpPr>
            <p:cNvPr id="415" name="Shape 415"/>
            <p:cNvSpPr/>
            <p:nvPr/>
          </p:nvSpPr>
          <p:spPr>
            <a:xfrm>
              <a:off x="2472208" y="586283"/>
              <a:ext cx="2420790" cy="348457"/>
            </a:xfrm>
            <a:prstGeom prst="rect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17" name="Shape 417"/>
          <p:cNvSpPr/>
          <p:nvPr/>
        </p:nvSpPr>
        <p:spPr>
          <a:xfrm>
            <a:off x="1414164" y="6627663"/>
            <a:ext cx="10176472" cy="2570213"/>
          </a:xfrm>
          <a:prstGeom prst="roundRect">
            <a:avLst>
              <a:gd name="adj" fmla="val 3459"/>
            </a:avLst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FFFF">
                    <a:alpha val="30000"/>
                  </a:srgbClr>
                </a:solidFill>
              </a:rPr>
              <a:t># Go to a specific version.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FFFF">
                    <a:alpha val="30000"/>
                  </a:srgbClr>
                </a:solidFill>
              </a:rPr>
              <a:t># In fact, you only need to type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FFFFFF">
                    <a:alpha val="30000"/>
                  </a:srgbClr>
                </a:solidFill>
              </a:rPr>
              <a:t># the first 5 characters.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F5F5F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$ git checkout {short_version_id}</a:t>
            </a:r>
          </a:p>
        </p:txBody>
      </p:sp>
    </p:spTree>
    <p:extLst>
      <p:ext uri="{BB962C8B-B14F-4D97-AF65-F5344CB8AC3E}">
        <p14:creationId xmlns:p14="http://schemas.microsoft.com/office/powerpoint/2010/main" val="18439578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roup 422"/>
          <p:cNvGrpSpPr/>
          <p:nvPr/>
        </p:nvGrpSpPr>
        <p:grpSpPr>
          <a:xfrm>
            <a:off x="-1219200" y="1987550"/>
            <a:ext cx="8590360" cy="5778500"/>
            <a:chOff x="0" y="0"/>
            <a:chExt cx="8590359" cy="5778500"/>
          </a:xfrm>
        </p:grpSpPr>
        <p:pic>
          <p:nvPicPr>
            <p:cNvPr id="420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8432800" cy="5778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1" name="Shape 421"/>
            <p:cNvSpPr/>
            <p:nvPr/>
          </p:nvSpPr>
          <p:spPr>
            <a:xfrm>
              <a:off x="2031603" y="412948"/>
              <a:ext cx="6558757" cy="987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" y="0"/>
                  </a:moveTo>
                  <a:cubicBezTo>
                    <a:pt x="94" y="0"/>
                    <a:pt x="0" y="622"/>
                    <a:pt x="0" y="1389"/>
                  </a:cubicBezTo>
                  <a:lnTo>
                    <a:pt x="0" y="17502"/>
                  </a:lnTo>
                  <a:cubicBezTo>
                    <a:pt x="0" y="18269"/>
                    <a:pt x="94" y="18891"/>
                    <a:pt x="209" y="18891"/>
                  </a:cubicBezTo>
                  <a:lnTo>
                    <a:pt x="2738" y="18891"/>
                  </a:lnTo>
                  <a:lnTo>
                    <a:pt x="2923" y="21600"/>
                  </a:lnTo>
                  <a:lnTo>
                    <a:pt x="3106" y="18891"/>
                  </a:lnTo>
                  <a:lnTo>
                    <a:pt x="21391" y="18891"/>
                  </a:lnTo>
                  <a:cubicBezTo>
                    <a:pt x="21506" y="18891"/>
                    <a:pt x="21600" y="18269"/>
                    <a:pt x="21600" y="17502"/>
                  </a:cubicBezTo>
                  <a:lnTo>
                    <a:pt x="21600" y="1389"/>
                  </a:lnTo>
                  <a:cubicBezTo>
                    <a:pt x="21600" y="622"/>
                    <a:pt x="21506" y="0"/>
                    <a:pt x="21391" y="0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17. Close and reopen HelloGit.txt</a:t>
              </a:r>
            </a:p>
          </p:txBody>
        </p:sp>
      </p:grpSp>
      <p:grpSp>
        <p:nvGrpSpPr>
          <p:cNvPr id="425" name="Group 425"/>
          <p:cNvGrpSpPr/>
          <p:nvPr/>
        </p:nvGrpSpPr>
        <p:grpSpPr>
          <a:xfrm>
            <a:off x="7721203" y="3003550"/>
            <a:ext cx="5203429" cy="3746500"/>
            <a:chOff x="0" y="0"/>
            <a:chExt cx="5203428" cy="3746500"/>
          </a:xfrm>
        </p:grpSpPr>
        <p:pic>
          <p:nvPicPr>
            <p:cNvPr id="423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7246" y="0"/>
              <a:ext cx="3873501" cy="3746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4" name="Shape 424"/>
            <p:cNvSpPr/>
            <p:nvPr/>
          </p:nvSpPr>
          <p:spPr>
            <a:xfrm>
              <a:off x="0" y="1036439"/>
              <a:ext cx="5203429" cy="1014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81" y="0"/>
                  </a:moveTo>
                  <a:lnTo>
                    <a:pt x="1951" y="3218"/>
                  </a:lnTo>
                  <a:lnTo>
                    <a:pt x="264" y="3218"/>
                  </a:lnTo>
                  <a:cubicBezTo>
                    <a:pt x="118" y="3218"/>
                    <a:pt x="0" y="3824"/>
                    <a:pt x="0" y="4570"/>
                  </a:cubicBezTo>
                  <a:lnTo>
                    <a:pt x="0" y="20248"/>
                  </a:lnTo>
                  <a:cubicBezTo>
                    <a:pt x="0" y="20995"/>
                    <a:pt x="118" y="21600"/>
                    <a:pt x="264" y="21600"/>
                  </a:cubicBezTo>
                  <a:lnTo>
                    <a:pt x="21336" y="21600"/>
                  </a:lnTo>
                  <a:cubicBezTo>
                    <a:pt x="21482" y="21600"/>
                    <a:pt x="21600" y="20995"/>
                    <a:pt x="21600" y="20248"/>
                  </a:cubicBezTo>
                  <a:lnTo>
                    <a:pt x="21600" y="4570"/>
                  </a:lnTo>
                  <a:cubicBezTo>
                    <a:pt x="21600" y="3824"/>
                    <a:pt x="21482" y="3218"/>
                    <a:pt x="21336" y="3218"/>
                  </a:cubicBezTo>
                  <a:lnTo>
                    <a:pt x="2414" y="3218"/>
                  </a:lnTo>
                  <a:lnTo>
                    <a:pt x="2181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Avenir Next"/>
                  <a:ea typeface="Avenir Next"/>
                  <a:cs typeface="Avenir Next"/>
                  <a:sym typeface="Avenir Next"/>
                </a:defRPr>
              </a:pPr>
              <a:r>
                <a:t>18. Back to the version 1</a:t>
              </a:r>
              <a:r>
                <a:rPr i="1"/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24532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Outline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/>
              <a:t>General Rule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Introduction to Git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Version control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Git Basics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Try Git!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Remote Repositories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How to Submit Your Code to Gitlab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Tools &amp; References</a:t>
            </a: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1354667" y="2603500"/>
            <a:ext cx="2438400" cy="5122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1354667" y="3606800"/>
            <a:ext cx="3302000" cy="4910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2150533" y="4368800"/>
            <a:ext cx="2777067" cy="4402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2167467" y="5063067"/>
            <a:ext cx="1896533" cy="4233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2150533" y="5740400"/>
            <a:ext cx="1422400" cy="5080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2167467" y="6434667"/>
            <a:ext cx="3793066" cy="49106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矩形 8">
            <a:hlinkClick r:id="rId7" action="ppaction://hlinksldjump"/>
          </p:cNvPr>
          <p:cNvSpPr/>
          <p:nvPr/>
        </p:nvSpPr>
        <p:spPr>
          <a:xfrm>
            <a:off x="1354667" y="7349067"/>
            <a:ext cx="6350000" cy="4741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矩形 9">
            <a:hlinkClick r:id="rId8" action="ppaction://hlinksldjump"/>
          </p:cNvPr>
          <p:cNvSpPr/>
          <p:nvPr/>
        </p:nvSpPr>
        <p:spPr>
          <a:xfrm>
            <a:off x="1354667" y="8297333"/>
            <a:ext cx="3572933" cy="4572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7845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88"/>
          <p:cNvSpPr/>
          <p:nvPr/>
        </p:nvSpPr>
        <p:spPr>
          <a:xfrm>
            <a:off x="952500" y="260985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26719" indent="-426719" algn="l" defTabSz="560831">
              <a:spcBef>
                <a:spcPts val="4000"/>
              </a:spcBef>
              <a:buSzPct val="75000"/>
              <a:buChar char="•"/>
              <a:defRPr sz="3455"/>
            </a:pPr>
            <a:endParaRPr dirty="0"/>
          </a:p>
        </p:txBody>
      </p:sp>
      <p:sp>
        <p:nvSpPr>
          <p:cNvPr id="4" name="Shape 292"/>
          <p:cNvSpPr txBox="1">
            <a:spLocks/>
          </p:cNvSpPr>
          <p:nvPr/>
        </p:nvSpPr>
        <p:spPr>
          <a:xfrm>
            <a:off x="952500" y="2603500"/>
            <a:ext cx="12052300" cy="6286500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00050" indent="-400050" defTabSz="525779" hangingPunct="1">
              <a:spcBef>
                <a:spcPts val="1800"/>
              </a:spcBef>
              <a:defRPr sz="3239"/>
            </a:pPr>
            <a:r>
              <a:rPr lang="en-US" altLang="zh-TW" sz="3239" dirty="0"/>
              <a:t>Branching steps</a:t>
            </a:r>
          </a:p>
          <a:p>
            <a:pPr lvl="2"/>
            <a:r>
              <a:rPr lang="en-US" altLang="zh-TW" dirty="0" smtClean="0"/>
              <a:t>Creating a new branch</a:t>
            </a:r>
          </a:p>
          <a:p>
            <a:pPr marL="1315719" lvl="2" indent="-426719" defTabSz="560831">
              <a:spcBef>
                <a:spcPts val="2800"/>
              </a:spcBef>
              <a:defRPr sz="3455"/>
            </a:pPr>
            <a:endParaRPr lang="en-US" altLang="zh-TW" dirty="0" smtClean="0"/>
          </a:p>
          <a:p>
            <a:pPr lvl="2"/>
            <a:r>
              <a:rPr lang="en-US" altLang="zh-TW" dirty="0" smtClean="0"/>
              <a:t>Checking out the branch</a:t>
            </a:r>
            <a:endParaRPr lang="en-US" altLang="zh-TW" dirty="0"/>
          </a:p>
          <a:p>
            <a:pPr marL="1315719" lvl="2" indent="-426719" defTabSz="560831">
              <a:spcBef>
                <a:spcPts val="2800"/>
              </a:spcBef>
              <a:defRPr sz="3455"/>
            </a:pPr>
            <a:endParaRPr lang="en-US" altLang="zh-TW" dirty="0"/>
          </a:p>
        </p:txBody>
      </p:sp>
      <p:sp>
        <p:nvSpPr>
          <p:cNvPr id="7" name="Shape 390"/>
          <p:cNvSpPr/>
          <p:nvPr/>
        </p:nvSpPr>
        <p:spPr>
          <a:xfrm>
            <a:off x="2741956" y="4762500"/>
            <a:ext cx="5601594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b="1" dirty="0">
                <a:solidFill>
                  <a:srgbClr val="0070C0"/>
                </a:solidFill>
              </a:rPr>
              <a:t>git</a:t>
            </a:r>
            <a:r>
              <a:rPr b="1" dirty="0"/>
              <a:t> branch [branch name]</a:t>
            </a:r>
          </a:p>
        </p:txBody>
      </p:sp>
      <p:sp>
        <p:nvSpPr>
          <p:cNvPr id="10" name="Shape 392"/>
          <p:cNvSpPr/>
          <p:nvPr/>
        </p:nvSpPr>
        <p:spPr>
          <a:xfrm>
            <a:off x="2741956" y="6546849"/>
            <a:ext cx="605886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b="1" dirty="0"/>
              <a:t>git checkout [branch name]</a:t>
            </a:r>
          </a:p>
        </p:txBody>
      </p:sp>
      <p:sp>
        <p:nvSpPr>
          <p:cNvPr id="9" name="Shape 175"/>
          <p:cNvSpPr txBox="1">
            <a:spLocks/>
          </p:cNvSpPr>
          <p:nvPr/>
        </p:nvSpPr>
        <p:spPr>
          <a:xfrm>
            <a:off x="1104900" y="596900"/>
            <a:ext cx="11099800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smtClean="0"/>
              <a:t>Try yourself (1/2)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19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88"/>
          <p:cNvSpPr/>
          <p:nvPr/>
        </p:nvSpPr>
        <p:spPr>
          <a:xfrm>
            <a:off x="952500" y="260985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26719" indent="-426719" algn="l" defTabSz="560831">
              <a:spcBef>
                <a:spcPts val="4000"/>
              </a:spcBef>
              <a:buSzPct val="75000"/>
              <a:buChar char="•"/>
              <a:defRPr sz="3455"/>
            </a:pPr>
            <a:endParaRPr dirty="0"/>
          </a:p>
        </p:txBody>
      </p:sp>
      <p:sp>
        <p:nvSpPr>
          <p:cNvPr id="4" name="Shape 292"/>
          <p:cNvSpPr txBox="1">
            <a:spLocks/>
          </p:cNvSpPr>
          <p:nvPr/>
        </p:nvSpPr>
        <p:spPr>
          <a:xfrm>
            <a:off x="952500" y="2603500"/>
            <a:ext cx="12052300" cy="6286500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00050" indent="-400050" defTabSz="525779" hangingPunct="1">
              <a:spcBef>
                <a:spcPts val="1800"/>
              </a:spcBef>
              <a:defRPr sz="3239"/>
            </a:pPr>
            <a:r>
              <a:rPr lang="en-US" dirty="0" smtClean="0"/>
              <a:t>Merging steps</a:t>
            </a:r>
          </a:p>
          <a:p>
            <a:pPr lvl="2"/>
            <a:r>
              <a:rPr lang="en-US" altLang="zh-TW" dirty="0"/>
              <a:t>Checking out a branch to merge</a:t>
            </a:r>
          </a:p>
          <a:p>
            <a:pPr marL="1315719" lvl="2" indent="-426719" defTabSz="560831">
              <a:spcBef>
                <a:spcPts val="2800"/>
              </a:spcBef>
              <a:defRPr sz="3455"/>
            </a:pPr>
            <a:endParaRPr lang="en-US" altLang="zh-TW" dirty="0" smtClean="0"/>
          </a:p>
          <a:p>
            <a:pPr lvl="2"/>
            <a:r>
              <a:rPr lang="en-US" altLang="zh-TW" dirty="0"/>
              <a:t>Merging another branch</a:t>
            </a:r>
          </a:p>
          <a:p>
            <a:pPr marL="1315719" lvl="2" indent="-426719" defTabSz="560831">
              <a:spcBef>
                <a:spcPts val="2800"/>
              </a:spcBef>
              <a:defRPr sz="3455"/>
            </a:pPr>
            <a:endParaRPr lang="en-US" altLang="zh-TW" dirty="0"/>
          </a:p>
        </p:txBody>
      </p:sp>
      <p:sp>
        <p:nvSpPr>
          <p:cNvPr id="8" name="Shape 419"/>
          <p:cNvSpPr/>
          <p:nvPr/>
        </p:nvSpPr>
        <p:spPr>
          <a:xfrm>
            <a:off x="2741956" y="4759772"/>
            <a:ext cx="6565900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b="1" dirty="0"/>
              <a:t>git checkout [</a:t>
            </a:r>
            <a:r>
              <a:rPr b="1" dirty="0" smtClean="0"/>
              <a:t>branch</a:t>
            </a:r>
            <a:r>
              <a:rPr lang="en-US" b="1" dirty="0" smtClean="0"/>
              <a:t> 1</a:t>
            </a:r>
            <a:r>
              <a:rPr b="1" dirty="0" smtClean="0"/>
              <a:t> </a:t>
            </a:r>
            <a:r>
              <a:rPr b="1" dirty="0"/>
              <a:t>name]</a:t>
            </a:r>
          </a:p>
        </p:txBody>
      </p:sp>
      <p:sp>
        <p:nvSpPr>
          <p:cNvPr id="9" name="Shape 420"/>
          <p:cNvSpPr/>
          <p:nvPr/>
        </p:nvSpPr>
        <p:spPr>
          <a:xfrm>
            <a:off x="2741956" y="6548213"/>
            <a:ext cx="583023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>
                <a:solidFill>
                  <a:schemeClr val="accent1"/>
                </a:solidFill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b="1" dirty="0"/>
              <a:t>git merge [branch 2 name]</a:t>
            </a:r>
          </a:p>
        </p:txBody>
      </p:sp>
      <p:sp>
        <p:nvSpPr>
          <p:cNvPr id="7" name="Shape 175"/>
          <p:cNvSpPr txBox="1">
            <a:spLocks/>
          </p:cNvSpPr>
          <p:nvPr/>
        </p:nvSpPr>
        <p:spPr>
          <a:xfrm>
            <a:off x="1104900" y="596900"/>
            <a:ext cx="11099800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 smtClean="0"/>
              <a:t>Try yourself (2/2)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6933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54"/>
          <p:cNvSpPr txBox="1">
            <a:spLocks/>
          </p:cNvSpPr>
          <p:nvPr/>
        </p:nvSpPr>
        <p:spPr>
          <a:xfrm>
            <a:off x="952500" y="2603500"/>
            <a:ext cx="11099800" cy="6964115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altLang="zh-TW" dirty="0" smtClean="0"/>
              <a:t>Install </a:t>
            </a:r>
            <a:r>
              <a:rPr lang="en-US" altLang="zh-TW" dirty="0" err="1" smtClean="0"/>
              <a:t>Git</a:t>
            </a:r>
            <a:r>
              <a:rPr lang="en-US" altLang="zh-TW" dirty="0" smtClean="0"/>
              <a:t> command line tool in your computer.</a:t>
            </a:r>
          </a:p>
          <a:p>
            <a:pPr lvl="1"/>
            <a:r>
              <a:rPr lang="en-US" altLang="zh-TW" dirty="0" smtClean="0"/>
              <a:t>Follow appendix A.</a:t>
            </a:r>
          </a:p>
          <a:p>
            <a:r>
              <a:rPr lang="en-US" altLang="zh-TW" dirty="0" smtClean="0"/>
              <a:t>Follow above steps.</a:t>
            </a:r>
          </a:p>
        </p:txBody>
      </p:sp>
      <p:sp>
        <p:nvSpPr>
          <p:cNvPr id="5" name="Shape 253"/>
          <p:cNvSpPr txBox="1">
            <a:spLocks/>
          </p:cNvSpPr>
          <p:nvPr/>
        </p:nvSpPr>
        <p:spPr>
          <a:xfrm>
            <a:off x="952500" y="698495"/>
            <a:ext cx="11099800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 smtClean="0"/>
              <a:t>Today’s mission (1/2)</a:t>
            </a:r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434" y="6853766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80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Outline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General Rule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Introduction to Git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Version control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Git Basics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Try Git!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Remote Repositories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How to Submit Your Code to Gitlab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Tools &amp; References</a:t>
            </a: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1354667" y="2603500"/>
            <a:ext cx="2438400" cy="5122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1354667" y="3606800"/>
            <a:ext cx="3302000" cy="4910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2150533" y="4368800"/>
            <a:ext cx="2777067" cy="4402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2167467" y="5063067"/>
            <a:ext cx="1896533" cy="4233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2150533" y="5740400"/>
            <a:ext cx="1422400" cy="5080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2167467" y="6434667"/>
            <a:ext cx="3793066" cy="49106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矩形 8">
            <a:hlinkClick r:id="rId7" action="ppaction://hlinksldjump"/>
          </p:cNvPr>
          <p:cNvSpPr/>
          <p:nvPr/>
        </p:nvSpPr>
        <p:spPr>
          <a:xfrm>
            <a:off x="1354667" y="7349067"/>
            <a:ext cx="6350000" cy="4741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矩形 9">
            <a:hlinkClick r:id="rId8" action="ppaction://hlinksldjump"/>
          </p:cNvPr>
          <p:cNvSpPr/>
          <p:nvPr/>
        </p:nvSpPr>
        <p:spPr>
          <a:xfrm>
            <a:off x="1354667" y="8297333"/>
            <a:ext cx="3572933" cy="4572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18113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Collaboration</a:t>
            </a:r>
          </a:p>
        </p:txBody>
      </p:sp>
      <p:sp>
        <p:nvSpPr>
          <p:cNvPr id="230" name="Shape 2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work with others using git, you’ll need a server that store the repository.</a:t>
            </a:r>
          </a:p>
          <a:p>
            <a:r>
              <a:t>Git is distributed, which means</a:t>
            </a:r>
          </a:p>
          <a:p>
            <a:pPr lvl="2"/>
            <a:r>
              <a:t>Everyone can store a copy of the repository downloaded from the server to their computer and do their jobs independently. </a:t>
            </a:r>
          </a:p>
        </p:txBody>
      </p:sp>
    </p:spTree>
    <p:extLst>
      <p:ext uri="{BB962C8B-B14F-4D97-AF65-F5344CB8AC3E}">
        <p14:creationId xmlns:p14="http://schemas.microsoft.com/office/powerpoint/2010/main" val="20113231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r>
              <a:t>Collaboration Workflows (1/2)</a:t>
            </a:r>
          </a:p>
        </p:txBody>
      </p:sp>
      <p:sp>
        <p:nvSpPr>
          <p:cNvPr id="234" name="Shape 23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84"/>
            </a:pPr>
            <a:r>
              <a:t>If you don’t have the project, </a:t>
            </a:r>
            <a:r>
              <a:rPr i="1">
                <a:solidFill>
                  <a:schemeClr val="accent5"/>
                </a:solidFill>
              </a:rPr>
              <a:t>clone</a:t>
            </a:r>
            <a:r>
              <a:t> (download) the repository from the server.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84"/>
            </a:pPr>
            <a:r>
              <a:t>Do your work and commit the changes at local. Once done, </a:t>
            </a:r>
            <a:r>
              <a:rPr i="1">
                <a:solidFill>
                  <a:schemeClr val="accent5"/>
                </a:solidFill>
              </a:rPr>
              <a:t>push</a:t>
            </a:r>
            <a:r>
              <a:t> (upload) the repository to the server.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84"/>
            </a:pPr>
            <a:r>
              <a:t>If someone else modified the project, you can </a:t>
            </a:r>
            <a:r>
              <a:rPr i="1">
                <a:solidFill>
                  <a:schemeClr val="accent5"/>
                </a:solidFill>
              </a:rPr>
              <a:t>pull</a:t>
            </a:r>
            <a:r>
              <a:t> (sync) the repository to get the updated project.</a:t>
            </a:r>
          </a:p>
          <a:p>
            <a:pPr marL="596900" indent="-596900" defTabSz="549148">
              <a:spcBef>
                <a:spcPts val="3900"/>
              </a:spcBef>
              <a:buSzPct val="100000"/>
              <a:buAutoNum type="arabicPeriod"/>
              <a:defRPr sz="3384"/>
            </a:pPr>
            <a:r>
              <a:t>Repeat 2 and 3.</a:t>
            </a:r>
          </a:p>
        </p:txBody>
      </p:sp>
    </p:spTree>
    <p:extLst>
      <p:ext uri="{BB962C8B-B14F-4D97-AF65-F5344CB8AC3E}">
        <p14:creationId xmlns:p14="http://schemas.microsoft.com/office/powerpoint/2010/main" val="7683803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asted-image.pdf"/>
          <p:cNvPicPr>
            <a:picLocks noChangeAspect="1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5854534" y="3111500"/>
            <a:ext cx="1295733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r>
              <a:t>Collaboration Workflows (2/2)</a:t>
            </a:r>
          </a:p>
        </p:txBody>
      </p:sp>
      <p:pic>
        <p:nvPicPr>
          <p:cNvPr id="23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534" y="3111500"/>
            <a:ext cx="1295733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240"/>
          <p:cNvSpPr/>
          <p:nvPr/>
        </p:nvSpPr>
        <p:spPr>
          <a:xfrm>
            <a:off x="3283506" y="7754652"/>
            <a:ext cx="1643046" cy="64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241" name="Shape 241"/>
          <p:cNvSpPr/>
          <p:nvPr/>
        </p:nvSpPr>
        <p:spPr>
          <a:xfrm>
            <a:off x="8163527" y="7754652"/>
            <a:ext cx="1472489" cy="64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242" name="Shape 242"/>
          <p:cNvSpPr/>
          <p:nvPr/>
        </p:nvSpPr>
        <p:spPr>
          <a:xfrm>
            <a:off x="5883103" y="4756534"/>
            <a:ext cx="1238594" cy="64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243" name="pasted-image.pdf"/>
          <p:cNvPicPr>
            <a:picLocks noChangeAspect="1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5854534" y="3111500"/>
            <a:ext cx="1295733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3613538" y="5486400"/>
            <a:ext cx="9829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/>
              <a:t>Clone</a:t>
            </a:r>
          </a:p>
        </p:txBody>
      </p:sp>
      <p:sp>
        <p:nvSpPr>
          <p:cNvPr id="245" name="Shape 245"/>
          <p:cNvSpPr/>
          <p:nvPr/>
        </p:nvSpPr>
        <p:spPr>
          <a:xfrm>
            <a:off x="8408281" y="5486400"/>
            <a:ext cx="98298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Clone</a:t>
            </a:r>
          </a:p>
        </p:txBody>
      </p:sp>
      <p:pic>
        <p:nvPicPr>
          <p:cNvPr id="1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5" y="6124165"/>
            <a:ext cx="1295733" cy="1572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161" y="6124165"/>
            <a:ext cx="1295733" cy="15720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4923858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mph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10" dur="indefinite" fill="hold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84345 0.308537" pathEditMode="relative">
                                      <p:cBhvr>
                                        <p:cTn id="1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9" presetClass="emph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26" dur="indefinite" fill="hold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0"/>
                            </p:stCondLst>
                            <p:childTnLst>
                              <p:par>
                                <p:cTn id="2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0.308537" pathEditMode="relative">
                                      <p:cBhvr>
                                        <p:cTn id="29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 advAuto="0"/>
      <p:bldP spid="240" grpId="0" animBg="1" advAuto="0"/>
      <p:bldP spid="241" grpId="0" animBg="1" advAuto="0"/>
      <p:bldP spid="243" grpId="0" animBg="1" advAuto="0"/>
      <p:bldP spid="244" grpId="0" animBg="1" advAuto="0"/>
      <p:bldP spid="245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534" y="3111500"/>
            <a:ext cx="1295733" cy="1572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7162" y="6124165"/>
            <a:ext cx="1295733" cy="1572048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r>
              <a:t>Collaboration Workflows (2/2)</a:t>
            </a:r>
          </a:p>
        </p:txBody>
      </p:sp>
      <p:sp>
        <p:nvSpPr>
          <p:cNvPr id="251" name="Shape 251"/>
          <p:cNvSpPr/>
          <p:nvPr/>
        </p:nvSpPr>
        <p:spPr>
          <a:xfrm>
            <a:off x="3283506" y="7754652"/>
            <a:ext cx="1643046" cy="64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252" name="Shape 252"/>
          <p:cNvSpPr/>
          <p:nvPr/>
        </p:nvSpPr>
        <p:spPr>
          <a:xfrm>
            <a:off x="8163527" y="7754652"/>
            <a:ext cx="1472489" cy="64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253" name="Shape 253"/>
          <p:cNvSpPr/>
          <p:nvPr/>
        </p:nvSpPr>
        <p:spPr>
          <a:xfrm>
            <a:off x="5883103" y="4756534"/>
            <a:ext cx="1238594" cy="64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2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5" y="6124165"/>
            <a:ext cx="1295733" cy="1572048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55"/>
          <p:cNvSpPr/>
          <p:nvPr/>
        </p:nvSpPr>
        <p:spPr>
          <a:xfrm>
            <a:off x="3468123" y="548640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sp>
        <p:nvSpPr>
          <p:cNvPr id="256" name="Shape 256"/>
          <p:cNvSpPr/>
          <p:nvPr/>
        </p:nvSpPr>
        <p:spPr>
          <a:xfrm>
            <a:off x="3722639" y="6527800"/>
            <a:ext cx="764779" cy="764779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 b="1">
                <a:solidFill>
                  <a:srgbClr val="FFFFFF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7303580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" dur="1000" fill="hold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 animBg="1" advAuto="0"/>
      <p:bldP spid="255" grpId="1" animBg="1" advAuto="0"/>
      <p:bldP spid="256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4534" y="3111500"/>
            <a:ext cx="1295733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" name="Group 262"/>
          <p:cNvGrpSpPr/>
          <p:nvPr/>
        </p:nvGrpSpPr>
        <p:grpSpPr>
          <a:xfrm>
            <a:off x="3457162" y="6121400"/>
            <a:ext cx="1295733" cy="1572047"/>
            <a:chOff x="0" y="0"/>
            <a:chExt cx="1295732" cy="1572046"/>
          </a:xfrm>
        </p:grpSpPr>
        <p:pic>
          <p:nvPicPr>
            <p:cNvPr id="260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95733" cy="1572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1" name="Shape 261"/>
            <p:cNvSpPr/>
            <p:nvPr/>
          </p:nvSpPr>
          <p:spPr>
            <a:xfrm>
              <a:off x="265477" y="403634"/>
              <a:ext cx="764779" cy="764779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265" name="Group 265"/>
          <p:cNvGrpSpPr/>
          <p:nvPr/>
        </p:nvGrpSpPr>
        <p:grpSpPr>
          <a:xfrm>
            <a:off x="3457162" y="6121400"/>
            <a:ext cx="1295733" cy="1572047"/>
            <a:chOff x="0" y="0"/>
            <a:chExt cx="1295732" cy="1572046"/>
          </a:xfrm>
        </p:grpSpPr>
        <p:pic>
          <p:nvPicPr>
            <p:cNvPr id="263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95733" cy="1572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4" name="Shape 264"/>
            <p:cNvSpPr/>
            <p:nvPr/>
          </p:nvSpPr>
          <p:spPr>
            <a:xfrm>
              <a:off x="265477" y="403634"/>
              <a:ext cx="764779" cy="764779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r>
              <a:t>Collaboration Workflows (2/2)</a:t>
            </a:r>
          </a:p>
        </p:txBody>
      </p:sp>
      <p:sp>
        <p:nvSpPr>
          <p:cNvPr id="267" name="Shape 267"/>
          <p:cNvSpPr/>
          <p:nvPr/>
        </p:nvSpPr>
        <p:spPr>
          <a:xfrm>
            <a:off x="3283506" y="7754652"/>
            <a:ext cx="1643046" cy="64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268" name="Shape 268"/>
          <p:cNvSpPr/>
          <p:nvPr/>
        </p:nvSpPr>
        <p:spPr>
          <a:xfrm>
            <a:off x="8163527" y="7754652"/>
            <a:ext cx="1472489" cy="64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269" name="Shape 269"/>
          <p:cNvSpPr/>
          <p:nvPr/>
        </p:nvSpPr>
        <p:spPr>
          <a:xfrm>
            <a:off x="5883103" y="4756534"/>
            <a:ext cx="1238594" cy="64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27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1400"/>
            <a:ext cx="1295734" cy="1572047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3708153" y="5486400"/>
            <a:ext cx="79375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190103804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-0.308594" pathEditMode="relative">
                                      <p:cBhvr>
                                        <p:cTn id="11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4" dur="1000" fill="hold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0" animBg="1" advAuto="0"/>
      <p:bldP spid="271" grpId="1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276"/>
          <p:cNvGrpSpPr/>
          <p:nvPr/>
        </p:nvGrpSpPr>
        <p:grpSpPr>
          <a:xfrm>
            <a:off x="5854533" y="3111500"/>
            <a:ext cx="1295733" cy="1572047"/>
            <a:chOff x="0" y="0"/>
            <a:chExt cx="1295732" cy="1572046"/>
          </a:xfrm>
        </p:grpSpPr>
        <p:pic>
          <p:nvPicPr>
            <p:cNvPr id="274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95733" cy="1572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5" name="Shape 275"/>
            <p:cNvSpPr/>
            <p:nvPr/>
          </p:nvSpPr>
          <p:spPr>
            <a:xfrm>
              <a:off x="265477" y="403634"/>
              <a:ext cx="764779" cy="764779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r>
              <a:t>Collaboration Workflows (2/2)</a:t>
            </a:r>
          </a:p>
        </p:txBody>
      </p:sp>
      <p:sp>
        <p:nvSpPr>
          <p:cNvPr id="278" name="Shape 278"/>
          <p:cNvSpPr/>
          <p:nvPr/>
        </p:nvSpPr>
        <p:spPr>
          <a:xfrm>
            <a:off x="3283506" y="7754652"/>
            <a:ext cx="1643046" cy="64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279" name="Shape 279"/>
          <p:cNvSpPr/>
          <p:nvPr/>
        </p:nvSpPr>
        <p:spPr>
          <a:xfrm>
            <a:off x="8163527" y="7754652"/>
            <a:ext cx="1472489" cy="64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280" name="Shape 280"/>
          <p:cNvSpPr/>
          <p:nvPr/>
        </p:nvSpPr>
        <p:spPr>
          <a:xfrm>
            <a:off x="5883103" y="4756534"/>
            <a:ext cx="1238594" cy="64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28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1400"/>
            <a:ext cx="1295734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4" name="Group 284"/>
          <p:cNvGrpSpPr/>
          <p:nvPr/>
        </p:nvGrpSpPr>
        <p:grpSpPr>
          <a:xfrm>
            <a:off x="3457162" y="6121400"/>
            <a:ext cx="1295733" cy="1572047"/>
            <a:chOff x="0" y="0"/>
            <a:chExt cx="1295732" cy="1572046"/>
          </a:xfrm>
        </p:grpSpPr>
        <p:pic>
          <p:nvPicPr>
            <p:cNvPr id="282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95733" cy="1572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3" name="Shape 283"/>
            <p:cNvSpPr/>
            <p:nvPr/>
          </p:nvSpPr>
          <p:spPr>
            <a:xfrm>
              <a:off x="265477" y="403634"/>
              <a:ext cx="764779" cy="764779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85" name="Shape 285"/>
          <p:cNvSpPr/>
          <p:nvPr/>
        </p:nvSpPr>
        <p:spPr>
          <a:xfrm>
            <a:off x="8585922" y="5486400"/>
            <a:ext cx="62769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Pull</a:t>
            </a:r>
          </a:p>
        </p:txBody>
      </p:sp>
      <p:grpSp>
        <p:nvGrpSpPr>
          <p:cNvPr id="288" name="Group 288"/>
          <p:cNvGrpSpPr/>
          <p:nvPr/>
        </p:nvGrpSpPr>
        <p:grpSpPr>
          <a:xfrm>
            <a:off x="5854533" y="3111500"/>
            <a:ext cx="1295733" cy="1572047"/>
            <a:chOff x="0" y="0"/>
            <a:chExt cx="1295732" cy="1572046"/>
          </a:xfrm>
        </p:grpSpPr>
        <p:pic>
          <p:nvPicPr>
            <p:cNvPr id="286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95733" cy="1572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7" name="Shape 287"/>
            <p:cNvSpPr/>
            <p:nvPr/>
          </p:nvSpPr>
          <p:spPr>
            <a:xfrm>
              <a:off x="265477" y="403634"/>
              <a:ext cx="764779" cy="764779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655021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84345 0.308594" pathEditMode="relative">
                                      <p:cBhvr>
                                        <p:cTn id="11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Assistants</a:t>
            </a:r>
          </a:p>
        </p:txBody>
      </p:sp>
      <p:pic>
        <p:nvPicPr>
          <p:cNvPr id="131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739" r="1518"/>
          <a:stretch>
            <a:fillRect/>
          </a:stretch>
        </p:blipFill>
        <p:spPr>
          <a:xfrm>
            <a:off x="527843" y="3761382"/>
            <a:ext cx="11949163" cy="3983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276"/>
          <p:cNvGrpSpPr/>
          <p:nvPr/>
        </p:nvGrpSpPr>
        <p:grpSpPr>
          <a:xfrm>
            <a:off x="5854533" y="3111500"/>
            <a:ext cx="1295733" cy="1572047"/>
            <a:chOff x="0" y="0"/>
            <a:chExt cx="1295732" cy="1572046"/>
          </a:xfrm>
        </p:grpSpPr>
        <p:pic>
          <p:nvPicPr>
            <p:cNvPr id="274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95733" cy="1572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5" name="Shape 275"/>
            <p:cNvSpPr/>
            <p:nvPr/>
          </p:nvSpPr>
          <p:spPr>
            <a:xfrm>
              <a:off x="265477" y="403634"/>
              <a:ext cx="764779" cy="764779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r>
              <a:t>Collaboration Workflows (2/2)</a:t>
            </a:r>
          </a:p>
        </p:txBody>
      </p:sp>
      <p:sp>
        <p:nvSpPr>
          <p:cNvPr id="278" name="Shape 278"/>
          <p:cNvSpPr/>
          <p:nvPr/>
        </p:nvSpPr>
        <p:spPr>
          <a:xfrm>
            <a:off x="3283506" y="7754652"/>
            <a:ext cx="1643046" cy="64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A</a:t>
            </a:r>
          </a:p>
        </p:txBody>
      </p:sp>
      <p:sp>
        <p:nvSpPr>
          <p:cNvPr id="279" name="Shape 279"/>
          <p:cNvSpPr/>
          <p:nvPr/>
        </p:nvSpPr>
        <p:spPr>
          <a:xfrm>
            <a:off x="8163527" y="7754652"/>
            <a:ext cx="1472489" cy="640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Local B</a:t>
            </a:r>
          </a:p>
        </p:txBody>
      </p:sp>
      <p:sp>
        <p:nvSpPr>
          <p:cNvPr id="280" name="Shape 280"/>
          <p:cNvSpPr/>
          <p:nvPr/>
        </p:nvSpPr>
        <p:spPr>
          <a:xfrm>
            <a:off x="5883103" y="4756534"/>
            <a:ext cx="1238594" cy="640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53585F"/>
                </a:solidFill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Server</a:t>
            </a:r>
          </a:p>
        </p:txBody>
      </p:sp>
      <p:pic>
        <p:nvPicPr>
          <p:cNvPr id="28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51904" y="6121400"/>
            <a:ext cx="1295734" cy="15720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4" name="Group 284"/>
          <p:cNvGrpSpPr/>
          <p:nvPr/>
        </p:nvGrpSpPr>
        <p:grpSpPr>
          <a:xfrm>
            <a:off x="3457162" y="6121400"/>
            <a:ext cx="1295733" cy="1572047"/>
            <a:chOff x="0" y="0"/>
            <a:chExt cx="1295732" cy="1572046"/>
          </a:xfrm>
        </p:grpSpPr>
        <p:pic>
          <p:nvPicPr>
            <p:cNvPr id="282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95733" cy="1572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3" name="Shape 283"/>
            <p:cNvSpPr/>
            <p:nvPr/>
          </p:nvSpPr>
          <p:spPr>
            <a:xfrm>
              <a:off x="265477" y="403634"/>
              <a:ext cx="764779" cy="764779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t>A</a:t>
              </a:r>
            </a:p>
          </p:txBody>
        </p:sp>
      </p:grpSp>
      <p:sp>
        <p:nvSpPr>
          <p:cNvPr id="285" name="Shape 285"/>
          <p:cNvSpPr/>
          <p:nvPr/>
        </p:nvSpPr>
        <p:spPr>
          <a:xfrm>
            <a:off x="8585922" y="5486400"/>
            <a:ext cx="62769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chemeClr val="accent5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Pull</a:t>
            </a:r>
          </a:p>
        </p:txBody>
      </p:sp>
      <p:grpSp>
        <p:nvGrpSpPr>
          <p:cNvPr id="288" name="Group 288"/>
          <p:cNvGrpSpPr/>
          <p:nvPr/>
        </p:nvGrpSpPr>
        <p:grpSpPr>
          <a:xfrm>
            <a:off x="5854533" y="3111500"/>
            <a:ext cx="1295733" cy="1572047"/>
            <a:chOff x="0" y="0"/>
            <a:chExt cx="1295732" cy="1572046"/>
          </a:xfrm>
        </p:grpSpPr>
        <p:pic>
          <p:nvPicPr>
            <p:cNvPr id="286" name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95733" cy="15720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7" name="Shape 287"/>
            <p:cNvSpPr/>
            <p:nvPr/>
          </p:nvSpPr>
          <p:spPr>
            <a:xfrm>
              <a:off x="265477" y="403634"/>
              <a:ext cx="764779" cy="764779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 b="1">
                  <a:solidFill>
                    <a:srgbClr val="FFFFFF"/>
                  </a:solidFill>
                  <a:latin typeface="Avenir Next Condensed"/>
                  <a:ea typeface="Avenir Next Condensed"/>
                  <a:cs typeface="Avenir Next Condensed"/>
                  <a:sym typeface="Avenir Next Condensed"/>
                </a:defRPr>
              </a:lvl1pPr>
            </a:lstStyle>
            <a:p>
              <a:r>
                <a:rPr dirty="0"/>
                <a:t>A</a:t>
              </a:r>
            </a:p>
          </p:txBody>
        </p:sp>
      </p:grpSp>
      <p:sp>
        <p:nvSpPr>
          <p:cNvPr id="18" name="Shape 287"/>
          <p:cNvSpPr/>
          <p:nvPr/>
        </p:nvSpPr>
        <p:spPr>
          <a:xfrm>
            <a:off x="8517381" y="6525033"/>
            <a:ext cx="764780" cy="764779"/>
          </a:xfrm>
          <a:prstGeom prst="ellipse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2400" b="1">
                <a:solidFill>
                  <a:srgbClr val="FFFFFF"/>
                </a:solidFill>
                <a:latin typeface="Avenir Next Condensed"/>
                <a:ea typeface="Avenir Next Condensed"/>
                <a:cs typeface="Avenir Next Condensed"/>
                <a:sym typeface="Avenir Next Condensed"/>
              </a:defRPr>
            </a:lvl1pPr>
          </a:lstStyle>
          <a:p>
            <a:r>
              <a:rPr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123210509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1051477" y="3241842"/>
            <a:ext cx="11130547" cy="3302000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rPr lang="en-US" dirty="0" smtClean="0"/>
              <a:t>Why Authentication Failed?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4648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Collaboration Workflow</a:t>
            </a:r>
          </a:p>
        </p:txBody>
      </p:sp>
      <p:sp>
        <p:nvSpPr>
          <p:cNvPr id="538" name="Shape 5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If </a:t>
            </a:r>
            <a:r>
              <a:rPr dirty="0" smtClean="0"/>
              <a:t>you </a:t>
            </a:r>
            <a:r>
              <a:rPr dirty="0"/>
              <a:t>tried to clone the code template from a </a:t>
            </a:r>
            <a:r>
              <a:rPr dirty="0" smtClean="0"/>
              <a:t>server</a:t>
            </a:r>
            <a:r>
              <a:rPr lang="en-US" dirty="0" smtClean="0"/>
              <a:t> and want to push the modified file</a:t>
            </a:r>
            <a:r>
              <a:rPr dirty="0" smtClean="0"/>
              <a:t>.</a:t>
            </a:r>
            <a:endParaRPr lang="en-US" dirty="0" smtClean="0"/>
          </a:p>
          <a:p>
            <a:pPr lvl="2">
              <a:spcBef>
                <a:spcPts val="1200"/>
              </a:spcBef>
            </a:pPr>
            <a:r>
              <a:rPr lang="en-US" dirty="0" smtClean="0"/>
              <a:t>You will get authentication failed.</a:t>
            </a:r>
            <a:endParaRPr dirty="0"/>
          </a:p>
          <a:p>
            <a:pPr lvl="2">
              <a:spcBef>
                <a:spcPts val="1200"/>
              </a:spcBef>
            </a:pPr>
            <a:r>
              <a:rPr lang="en-US" dirty="0" smtClean="0"/>
              <a:t>It’s because </a:t>
            </a:r>
            <a:r>
              <a:rPr dirty="0" smtClean="0"/>
              <a:t>it </a:t>
            </a:r>
            <a:r>
              <a:rPr dirty="0"/>
              <a:t>was a project of </a:t>
            </a:r>
            <a:r>
              <a:rPr lang="en-US" dirty="0" smtClean="0"/>
              <a:t>other</a:t>
            </a:r>
            <a:r>
              <a:rPr dirty="0" smtClean="0"/>
              <a:t>s</a:t>
            </a:r>
            <a:r>
              <a:rPr dirty="0"/>
              <a:t>, which means you are not able to save the changes back to the server.</a:t>
            </a:r>
          </a:p>
          <a:p>
            <a:pPr>
              <a:spcBef>
                <a:spcPts val="1800"/>
              </a:spcBef>
            </a:pPr>
            <a:r>
              <a:rPr dirty="0"/>
              <a:t>So, how can I copy a project from others on a open source platform like Github?</a:t>
            </a:r>
          </a:p>
        </p:txBody>
      </p:sp>
    </p:spTree>
    <p:extLst>
      <p:ext uri="{BB962C8B-B14F-4D97-AF65-F5344CB8AC3E}">
        <p14:creationId xmlns:p14="http://schemas.microsoft.com/office/powerpoint/2010/main" val="10196677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fork_PNG30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40" y="0"/>
            <a:ext cx="11704320" cy="9753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5" name="Group 545"/>
          <p:cNvGrpSpPr/>
          <p:nvPr/>
        </p:nvGrpSpPr>
        <p:grpSpPr>
          <a:xfrm>
            <a:off x="2690812" y="3397250"/>
            <a:ext cx="3914776" cy="2959100"/>
            <a:chOff x="0" y="0"/>
            <a:chExt cx="3914775" cy="2959099"/>
          </a:xfrm>
        </p:grpSpPr>
        <p:sp>
          <p:nvSpPr>
            <p:cNvPr id="543" name="Shape 543"/>
            <p:cNvSpPr/>
            <p:nvPr/>
          </p:nvSpPr>
          <p:spPr>
            <a:xfrm>
              <a:off x="0" y="253999"/>
              <a:ext cx="3914776" cy="2705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000"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r>
                <a:t>Fork</a:t>
              </a:r>
            </a:p>
          </p:txBody>
        </p:sp>
        <p:sp>
          <p:nvSpPr>
            <p:cNvPr id="544" name="Shape 544"/>
            <p:cNvSpPr/>
            <p:nvPr/>
          </p:nvSpPr>
          <p:spPr>
            <a:xfrm>
              <a:off x="146519" y="0"/>
              <a:ext cx="2453337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Avenir Next Ultra Light"/>
                  <a:ea typeface="Avenir Next Ultra Light"/>
                  <a:cs typeface="Avenir Next Ultra Light"/>
                  <a:sym typeface="Avenir Next Ultra Light"/>
                </a:defRPr>
              </a:lvl1pPr>
            </a:lstStyle>
            <a:p>
              <a:r>
                <a:t>Introducing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596782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/>
        </p:nvSpPr>
        <p:spPr>
          <a:xfrm>
            <a:off x="3216751" y="536575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</a:t>
            </a:r>
          </a:p>
        </p:txBody>
      </p:sp>
      <p:sp>
        <p:nvSpPr>
          <p:cNvPr id="548" name="Shape 548"/>
          <p:cNvSpPr/>
          <p:nvPr/>
        </p:nvSpPr>
        <p:spPr>
          <a:xfrm>
            <a:off x="854551" y="2597150"/>
            <a:ext cx="990601" cy="9906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</a:t>
            </a:r>
          </a:p>
        </p:txBody>
      </p:sp>
      <p:cxnSp>
        <p:nvCxnSpPr>
          <p:cNvPr id="549" name="Connector 549"/>
          <p:cNvCxnSpPr>
            <a:stCxn id="547" idx="0"/>
            <a:endCxn id="548" idx="0"/>
          </p:cNvCxnSpPr>
          <p:nvPr/>
        </p:nvCxnSpPr>
        <p:spPr>
          <a:xfrm flipH="1" flipV="1">
            <a:off x="1349851" y="3092450"/>
            <a:ext cx="2362201" cy="276860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50" name="Shape 550"/>
          <p:cNvSpPr/>
          <p:nvPr/>
        </p:nvSpPr>
        <p:spPr>
          <a:xfrm>
            <a:off x="5578951" y="536575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A1</a:t>
            </a:r>
          </a:p>
        </p:txBody>
      </p:sp>
      <p:cxnSp>
        <p:nvCxnSpPr>
          <p:cNvPr id="551" name="Connector 551"/>
          <p:cNvCxnSpPr>
            <a:stCxn id="550" idx="0"/>
            <a:endCxn id="547" idx="0"/>
          </p:cNvCxnSpPr>
          <p:nvPr/>
        </p:nvCxnSpPr>
        <p:spPr>
          <a:xfrm flipH="1">
            <a:off x="3712051" y="5861050"/>
            <a:ext cx="2362201" cy="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52" name="Shape 552"/>
          <p:cNvSpPr/>
          <p:nvPr/>
        </p:nvSpPr>
        <p:spPr>
          <a:xfrm>
            <a:off x="7941150" y="536575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A2</a:t>
            </a:r>
          </a:p>
        </p:txBody>
      </p:sp>
      <p:cxnSp>
        <p:nvCxnSpPr>
          <p:cNvPr id="553" name="Connector 553"/>
          <p:cNvCxnSpPr>
            <a:stCxn id="552" idx="0"/>
            <a:endCxn id="550" idx="0"/>
          </p:cNvCxnSpPr>
          <p:nvPr/>
        </p:nvCxnSpPr>
        <p:spPr>
          <a:xfrm flipH="1">
            <a:off x="6074251" y="5861050"/>
            <a:ext cx="2362200" cy="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54" name="Shape 554"/>
          <p:cNvSpPr/>
          <p:nvPr/>
        </p:nvSpPr>
        <p:spPr>
          <a:xfrm>
            <a:off x="2446337" y="6623050"/>
            <a:ext cx="253142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Forked from Red</a:t>
            </a:r>
          </a:p>
        </p:txBody>
      </p:sp>
      <p:sp>
        <p:nvSpPr>
          <p:cNvPr id="555" name="Shape 555"/>
          <p:cNvSpPr/>
          <p:nvPr/>
        </p:nvSpPr>
        <p:spPr>
          <a:xfrm>
            <a:off x="5437346" y="662305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sp>
        <p:nvSpPr>
          <p:cNvPr id="556" name="Shape 556"/>
          <p:cNvSpPr/>
          <p:nvPr/>
        </p:nvSpPr>
        <p:spPr>
          <a:xfrm>
            <a:off x="7799545" y="6623050"/>
            <a:ext cx="12738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Commit</a:t>
            </a:r>
          </a:p>
        </p:txBody>
      </p:sp>
      <p:sp>
        <p:nvSpPr>
          <p:cNvPr id="557" name="Shape 557"/>
          <p:cNvSpPr/>
          <p:nvPr/>
        </p:nvSpPr>
        <p:spPr>
          <a:xfrm>
            <a:off x="7941150" y="2597150"/>
            <a:ext cx="990601" cy="990600"/>
          </a:xfrm>
          <a:prstGeom prst="ellips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53585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A2</a:t>
            </a:r>
          </a:p>
        </p:txBody>
      </p:sp>
      <p:cxnSp>
        <p:nvCxnSpPr>
          <p:cNvPr id="558" name="Connector 558"/>
          <p:cNvCxnSpPr>
            <a:stCxn id="552" idx="0"/>
            <a:endCxn id="557" idx="0"/>
          </p:cNvCxnSpPr>
          <p:nvPr/>
        </p:nvCxnSpPr>
        <p:spPr>
          <a:xfrm flipV="1">
            <a:off x="8436450" y="3092450"/>
            <a:ext cx="1" cy="2768600"/>
          </a:xfrm>
          <a:prstGeom prst="straightConnector1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</p:cxnSp>
      <p:sp>
        <p:nvSpPr>
          <p:cNvPr id="559" name="Shape 559"/>
          <p:cNvSpPr/>
          <p:nvPr/>
        </p:nvSpPr>
        <p:spPr>
          <a:xfrm>
            <a:off x="8659653" y="4216400"/>
            <a:ext cx="349059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Open a Merge Request</a:t>
            </a:r>
          </a:p>
        </p:txBody>
      </p:sp>
      <p:sp>
        <p:nvSpPr>
          <p:cNvPr id="560" name="Shape 560"/>
          <p:cNvSpPr/>
          <p:nvPr/>
        </p:nvSpPr>
        <p:spPr>
          <a:xfrm>
            <a:off x="527786" y="1854199"/>
            <a:ext cx="261472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t>Original Project</a:t>
            </a:r>
          </a:p>
        </p:txBody>
      </p:sp>
      <p:sp>
        <p:nvSpPr>
          <p:cNvPr id="561" name="Shape 561"/>
          <p:cNvSpPr/>
          <p:nvPr/>
        </p:nvSpPr>
        <p:spPr>
          <a:xfrm>
            <a:off x="2930982" y="4565649"/>
            <a:ext cx="245653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  <a:latin typeface="나눔손글씨 펜"/>
                <a:ea typeface="나눔손글씨 펜"/>
                <a:cs typeface="나눔손글씨 펜"/>
                <a:sym typeface="나눔손글씨 펜"/>
              </a:defRPr>
            </a:lvl1pPr>
          </a:lstStyle>
          <a:p>
            <a:r>
              <a:t>Forked Project</a:t>
            </a:r>
          </a:p>
        </p:txBody>
      </p:sp>
    </p:spTree>
    <p:extLst>
      <p:ext uri="{BB962C8B-B14F-4D97-AF65-F5344CB8AC3E}">
        <p14:creationId xmlns:p14="http://schemas.microsoft.com/office/powerpoint/2010/main" val="6850732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/>
        </p:nvSpPr>
        <p:spPr>
          <a:xfrm>
            <a:off x="3216751" y="536575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</a:t>
            </a:r>
          </a:p>
        </p:txBody>
      </p:sp>
      <p:sp>
        <p:nvSpPr>
          <p:cNvPr id="566" name="Shape 566"/>
          <p:cNvSpPr/>
          <p:nvPr/>
        </p:nvSpPr>
        <p:spPr>
          <a:xfrm>
            <a:off x="854551" y="2597150"/>
            <a:ext cx="990601" cy="9906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</a:t>
            </a:r>
          </a:p>
        </p:txBody>
      </p:sp>
      <p:cxnSp>
        <p:nvCxnSpPr>
          <p:cNvPr id="567" name="Connector 567"/>
          <p:cNvCxnSpPr>
            <a:stCxn id="565" idx="0"/>
            <a:endCxn id="566" idx="0"/>
          </p:cNvCxnSpPr>
          <p:nvPr/>
        </p:nvCxnSpPr>
        <p:spPr>
          <a:xfrm flipH="1" flipV="1">
            <a:off x="1349851" y="3092450"/>
            <a:ext cx="2362201" cy="276860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68" name="Shape 568"/>
          <p:cNvSpPr/>
          <p:nvPr/>
        </p:nvSpPr>
        <p:spPr>
          <a:xfrm>
            <a:off x="5578951" y="536575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A1</a:t>
            </a:r>
          </a:p>
        </p:txBody>
      </p:sp>
      <p:cxnSp>
        <p:nvCxnSpPr>
          <p:cNvPr id="569" name="Connector 569"/>
          <p:cNvCxnSpPr>
            <a:stCxn id="568" idx="0"/>
            <a:endCxn id="565" idx="0"/>
          </p:cNvCxnSpPr>
          <p:nvPr/>
        </p:nvCxnSpPr>
        <p:spPr>
          <a:xfrm flipH="1">
            <a:off x="3712051" y="5861050"/>
            <a:ext cx="2362201" cy="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70" name="Shape 570"/>
          <p:cNvSpPr/>
          <p:nvPr/>
        </p:nvSpPr>
        <p:spPr>
          <a:xfrm>
            <a:off x="7941150" y="536575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A2</a:t>
            </a:r>
          </a:p>
        </p:txBody>
      </p:sp>
      <p:cxnSp>
        <p:nvCxnSpPr>
          <p:cNvPr id="571" name="Connector 571"/>
          <p:cNvCxnSpPr>
            <a:stCxn id="570" idx="0"/>
            <a:endCxn id="568" idx="0"/>
          </p:cNvCxnSpPr>
          <p:nvPr/>
        </p:nvCxnSpPr>
        <p:spPr>
          <a:xfrm flipH="1">
            <a:off x="6074251" y="5861050"/>
            <a:ext cx="2362200" cy="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72" name="Shape 572"/>
          <p:cNvSpPr/>
          <p:nvPr/>
        </p:nvSpPr>
        <p:spPr>
          <a:xfrm>
            <a:off x="7941150" y="2597150"/>
            <a:ext cx="990601" cy="990600"/>
          </a:xfrm>
          <a:prstGeom prst="ellips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53585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A2</a:t>
            </a:r>
          </a:p>
        </p:txBody>
      </p:sp>
      <p:cxnSp>
        <p:nvCxnSpPr>
          <p:cNvPr id="573" name="Connector 573"/>
          <p:cNvCxnSpPr>
            <a:stCxn id="570" idx="0"/>
            <a:endCxn id="572" idx="0"/>
          </p:cNvCxnSpPr>
          <p:nvPr/>
        </p:nvCxnSpPr>
        <p:spPr>
          <a:xfrm flipV="1">
            <a:off x="8436450" y="3092450"/>
            <a:ext cx="1" cy="2768600"/>
          </a:xfrm>
          <a:prstGeom prst="straightConnector1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</p:cxnSp>
      <p:grpSp>
        <p:nvGrpSpPr>
          <p:cNvPr id="576" name="Group 576"/>
          <p:cNvGrpSpPr/>
          <p:nvPr/>
        </p:nvGrpSpPr>
        <p:grpSpPr>
          <a:xfrm>
            <a:off x="8224935" y="2178050"/>
            <a:ext cx="2219323" cy="736601"/>
            <a:chOff x="0" y="0"/>
            <a:chExt cx="2219322" cy="736600"/>
          </a:xfrm>
        </p:grpSpPr>
        <p:sp>
          <p:nvSpPr>
            <p:cNvPr id="574" name="Shape 574"/>
            <p:cNvSpPr/>
            <p:nvPr/>
          </p:nvSpPr>
          <p:spPr>
            <a:xfrm>
              <a:off x="-1" y="0"/>
              <a:ext cx="651633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chemeClr val="accent2"/>
                  </a:solidFill>
                  <a:latin typeface="Zapf Dingbats"/>
                  <a:ea typeface="Zapf Dingbats"/>
                  <a:cs typeface="Zapf Dingbats"/>
                  <a:sym typeface="Zapf Dingbats"/>
                </a:defRPr>
              </a:lvl1pPr>
            </a:lstStyle>
            <a:p>
              <a:r>
                <a:t>✔︎</a:t>
              </a:r>
            </a:p>
          </p:txBody>
        </p:sp>
        <p:sp>
          <p:nvSpPr>
            <p:cNvPr id="575" name="Shape 575"/>
            <p:cNvSpPr/>
            <p:nvPr/>
          </p:nvSpPr>
          <p:spPr>
            <a:xfrm>
              <a:off x="743709" y="57149"/>
              <a:ext cx="1475614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chemeClr val="accent2"/>
                  </a:solidFill>
                  <a:latin typeface="Avenir Next Heavy"/>
                  <a:ea typeface="Avenir Next Heavy"/>
                  <a:cs typeface="Avenir Next Heavy"/>
                  <a:sym typeface="Avenir Next Heavy"/>
                </a:defRPr>
              </a:lvl1pPr>
            </a:lstStyle>
            <a:p>
              <a:r>
                <a:t>Accept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0290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/>
        </p:nvSpPr>
        <p:spPr>
          <a:xfrm>
            <a:off x="3216751" y="536575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</a:t>
            </a:r>
          </a:p>
        </p:txBody>
      </p:sp>
      <p:sp>
        <p:nvSpPr>
          <p:cNvPr id="580" name="Shape 580"/>
          <p:cNvSpPr/>
          <p:nvPr/>
        </p:nvSpPr>
        <p:spPr>
          <a:xfrm>
            <a:off x="854551" y="2597150"/>
            <a:ext cx="990601" cy="9906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</a:t>
            </a:r>
          </a:p>
        </p:txBody>
      </p:sp>
      <p:cxnSp>
        <p:nvCxnSpPr>
          <p:cNvPr id="581" name="Connector 581"/>
          <p:cNvCxnSpPr>
            <a:stCxn id="579" idx="0"/>
            <a:endCxn id="580" idx="0"/>
          </p:cNvCxnSpPr>
          <p:nvPr/>
        </p:nvCxnSpPr>
        <p:spPr>
          <a:xfrm flipH="1" flipV="1">
            <a:off x="1349851" y="3092450"/>
            <a:ext cx="2362201" cy="276860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82" name="Shape 582"/>
          <p:cNvSpPr/>
          <p:nvPr/>
        </p:nvSpPr>
        <p:spPr>
          <a:xfrm>
            <a:off x="5578951" y="536575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A1</a:t>
            </a:r>
          </a:p>
        </p:txBody>
      </p:sp>
      <p:cxnSp>
        <p:nvCxnSpPr>
          <p:cNvPr id="583" name="Connector 583"/>
          <p:cNvCxnSpPr>
            <a:stCxn id="582" idx="0"/>
            <a:endCxn id="579" idx="0"/>
          </p:cNvCxnSpPr>
          <p:nvPr/>
        </p:nvCxnSpPr>
        <p:spPr>
          <a:xfrm flipH="1">
            <a:off x="3712051" y="5861050"/>
            <a:ext cx="2362201" cy="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84" name="Shape 584"/>
          <p:cNvSpPr/>
          <p:nvPr/>
        </p:nvSpPr>
        <p:spPr>
          <a:xfrm>
            <a:off x="7941150" y="536575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A2</a:t>
            </a:r>
          </a:p>
        </p:txBody>
      </p:sp>
      <p:cxnSp>
        <p:nvCxnSpPr>
          <p:cNvPr id="585" name="Connector 585"/>
          <p:cNvCxnSpPr>
            <a:stCxn id="584" idx="0"/>
            <a:endCxn id="582" idx="0"/>
          </p:cNvCxnSpPr>
          <p:nvPr/>
        </p:nvCxnSpPr>
        <p:spPr>
          <a:xfrm flipH="1">
            <a:off x="6074251" y="5861050"/>
            <a:ext cx="2362200" cy="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86" name="Shape 586"/>
          <p:cNvSpPr/>
          <p:nvPr/>
        </p:nvSpPr>
        <p:spPr>
          <a:xfrm>
            <a:off x="7941150" y="2597150"/>
            <a:ext cx="990601" cy="9906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A2</a:t>
            </a:r>
          </a:p>
        </p:txBody>
      </p:sp>
      <p:cxnSp>
        <p:nvCxnSpPr>
          <p:cNvPr id="587" name="Connector 587"/>
          <p:cNvCxnSpPr>
            <a:stCxn id="584" idx="0"/>
            <a:endCxn id="586" idx="0"/>
          </p:cNvCxnSpPr>
          <p:nvPr/>
        </p:nvCxnSpPr>
        <p:spPr>
          <a:xfrm flipV="1">
            <a:off x="8436450" y="3092450"/>
            <a:ext cx="1" cy="2768600"/>
          </a:xfrm>
          <a:prstGeom prst="straightConnector1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</p:cxnSp>
      <p:cxnSp>
        <p:nvCxnSpPr>
          <p:cNvPr id="588" name="Connector 588"/>
          <p:cNvCxnSpPr>
            <a:stCxn id="586" idx="0"/>
            <a:endCxn id="580" idx="0"/>
          </p:cNvCxnSpPr>
          <p:nvPr/>
        </p:nvCxnSpPr>
        <p:spPr>
          <a:xfrm flipH="1">
            <a:off x="1349851" y="3092450"/>
            <a:ext cx="7086600" cy="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</p:spTree>
    <p:extLst>
      <p:ext uri="{BB962C8B-B14F-4D97-AF65-F5344CB8AC3E}">
        <p14:creationId xmlns:p14="http://schemas.microsoft.com/office/powerpoint/2010/main" val="1030438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/>
        </p:nvSpPr>
        <p:spPr>
          <a:xfrm>
            <a:off x="3165951" y="715010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</a:t>
            </a:r>
          </a:p>
        </p:txBody>
      </p:sp>
      <p:sp>
        <p:nvSpPr>
          <p:cNvPr id="591" name="Shape 591"/>
          <p:cNvSpPr/>
          <p:nvPr/>
        </p:nvSpPr>
        <p:spPr>
          <a:xfrm>
            <a:off x="803751" y="4381500"/>
            <a:ext cx="990601" cy="9906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</a:t>
            </a:r>
          </a:p>
        </p:txBody>
      </p:sp>
      <p:cxnSp>
        <p:nvCxnSpPr>
          <p:cNvPr id="592" name="Connector 592"/>
          <p:cNvCxnSpPr>
            <a:stCxn id="590" idx="0"/>
            <a:endCxn id="591" idx="0"/>
          </p:cNvCxnSpPr>
          <p:nvPr/>
        </p:nvCxnSpPr>
        <p:spPr>
          <a:xfrm flipH="1" flipV="1">
            <a:off x="1299051" y="4876800"/>
            <a:ext cx="2362201" cy="276860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93" name="Shape 593"/>
          <p:cNvSpPr/>
          <p:nvPr/>
        </p:nvSpPr>
        <p:spPr>
          <a:xfrm>
            <a:off x="5528151" y="715010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A1</a:t>
            </a:r>
          </a:p>
        </p:txBody>
      </p:sp>
      <p:cxnSp>
        <p:nvCxnSpPr>
          <p:cNvPr id="594" name="Connector 594"/>
          <p:cNvCxnSpPr>
            <a:stCxn id="593" idx="0"/>
            <a:endCxn id="590" idx="0"/>
          </p:cNvCxnSpPr>
          <p:nvPr/>
        </p:nvCxnSpPr>
        <p:spPr>
          <a:xfrm flipH="1">
            <a:off x="3661251" y="7645400"/>
            <a:ext cx="2362201" cy="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95" name="Shape 595"/>
          <p:cNvSpPr/>
          <p:nvPr/>
        </p:nvSpPr>
        <p:spPr>
          <a:xfrm>
            <a:off x="7890350" y="715010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A2</a:t>
            </a:r>
          </a:p>
        </p:txBody>
      </p:sp>
      <p:cxnSp>
        <p:nvCxnSpPr>
          <p:cNvPr id="596" name="Connector 596"/>
          <p:cNvCxnSpPr>
            <a:stCxn id="595" idx="0"/>
            <a:endCxn id="593" idx="0"/>
          </p:cNvCxnSpPr>
          <p:nvPr/>
        </p:nvCxnSpPr>
        <p:spPr>
          <a:xfrm flipH="1">
            <a:off x="6023451" y="7645400"/>
            <a:ext cx="2362200" cy="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597" name="Shape 597"/>
          <p:cNvSpPr/>
          <p:nvPr/>
        </p:nvSpPr>
        <p:spPr>
          <a:xfrm>
            <a:off x="7890350" y="4381500"/>
            <a:ext cx="990601" cy="990600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A2</a:t>
            </a:r>
          </a:p>
        </p:txBody>
      </p:sp>
      <p:cxnSp>
        <p:nvCxnSpPr>
          <p:cNvPr id="598" name="Connector 598"/>
          <p:cNvCxnSpPr>
            <a:stCxn id="595" idx="0"/>
            <a:endCxn id="597" idx="0"/>
          </p:cNvCxnSpPr>
          <p:nvPr/>
        </p:nvCxnSpPr>
        <p:spPr>
          <a:xfrm flipV="1">
            <a:off x="8385650" y="4876800"/>
            <a:ext cx="1" cy="2768600"/>
          </a:xfrm>
          <a:prstGeom prst="straightConnector1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</p:cxnSp>
      <p:cxnSp>
        <p:nvCxnSpPr>
          <p:cNvPr id="599" name="Connector 599"/>
          <p:cNvCxnSpPr>
            <a:stCxn id="597" idx="0"/>
            <a:endCxn id="591" idx="0"/>
          </p:cNvCxnSpPr>
          <p:nvPr/>
        </p:nvCxnSpPr>
        <p:spPr>
          <a:xfrm flipH="1">
            <a:off x="1299051" y="4876800"/>
            <a:ext cx="7086600" cy="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cxnSp>
        <p:nvCxnSpPr>
          <p:cNvPr id="600" name="Connector 600"/>
          <p:cNvCxnSpPr>
            <a:stCxn id="601" idx="0"/>
            <a:endCxn id="597" idx="0"/>
          </p:cNvCxnSpPr>
          <p:nvPr/>
        </p:nvCxnSpPr>
        <p:spPr>
          <a:xfrm flipH="1">
            <a:off x="8385650" y="2108200"/>
            <a:ext cx="2616201" cy="276860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601" name="Shape 601"/>
          <p:cNvSpPr/>
          <p:nvPr/>
        </p:nvSpPr>
        <p:spPr>
          <a:xfrm>
            <a:off x="10506550" y="161290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A2</a:t>
            </a:r>
          </a:p>
        </p:txBody>
      </p:sp>
      <p:sp>
        <p:nvSpPr>
          <p:cNvPr id="602" name="Shape 602"/>
          <p:cNvSpPr/>
          <p:nvPr/>
        </p:nvSpPr>
        <p:spPr>
          <a:xfrm>
            <a:off x="9496107" y="946150"/>
            <a:ext cx="301148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Forked from Red A2</a:t>
            </a:r>
          </a:p>
        </p:txBody>
      </p:sp>
      <p:cxnSp>
        <p:nvCxnSpPr>
          <p:cNvPr id="603" name="Connector 603"/>
          <p:cNvCxnSpPr>
            <a:stCxn id="604" idx="0"/>
            <a:endCxn id="601" idx="0"/>
          </p:cNvCxnSpPr>
          <p:nvPr/>
        </p:nvCxnSpPr>
        <p:spPr>
          <a:xfrm flipH="1">
            <a:off x="11001850" y="2108200"/>
            <a:ext cx="2514601" cy="0"/>
          </a:xfrm>
          <a:prstGeom prst="straightConnector1">
            <a:avLst/>
          </a:prstGeom>
          <a:ln w="50800" cap="rnd">
            <a:solidFill>
              <a:srgbClr val="53585F"/>
            </a:solidFill>
            <a:miter lim="400000"/>
            <a:headEnd type="triangle"/>
          </a:ln>
        </p:spPr>
      </p:cxnSp>
      <p:sp>
        <p:nvSpPr>
          <p:cNvPr id="604" name="Shape 604"/>
          <p:cNvSpPr/>
          <p:nvPr/>
        </p:nvSpPr>
        <p:spPr>
          <a:xfrm>
            <a:off x="13021150" y="1612900"/>
            <a:ext cx="990601" cy="990600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50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864868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08254">
              <a:defRPr sz="6960"/>
            </a:lvl1pPr>
          </a:lstStyle>
          <a:p>
            <a:r>
              <a:t>Git Collaboration Workflow</a:t>
            </a:r>
          </a:p>
        </p:txBody>
      </p:sp>
      <p:sp>
        <p:nvSpPr>
          <p:cNvPr id="608" name="Shape 6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100000"/>
              <a:buAutoNum type="arabicPeriod"/>
            </a:pPr>
            <a:r>
              <a:rPr i="1" dirty="0">
                <a:solidFill>
                  <a:schemeClr val="accent5"/>
                </a:solidFill>
              </a:rPr>
              <a:t>Fork</a:t>
            </a:r>
            <a:r>
              <a:rPr dirty="0"/>
              <a:t> a repository to make a copy of it.</a:t>
            </a:r>
          </a:p>
          <a:p>
            <a:pPr marL="635000" indent="-635000">
              <a:buSzPct val="100000"/>
              <a:buAutoNum type="arabicPeriod"/>
            </a:pPr>
            <a:r>
              <a:rPr i="1" dirty="0">
                <a:solidFill>
                  <a:schemeClr val="accent5"/>
                </a:solidFill>
              </a:rPr>
              <a:t>Clone</a:t>
            </a:r>
            <a:r>
              <a:rPr dirty="0"/>
              <a:t> the repository you forked to your workspace.</a:t>
            </a:r>
          </a:p>
          <a:p>
            <a:pPr marL="635000" indent="-635000">
              <a:buSzPct val="100000"/>
              <a:buAutoNum type="arabicPeriod"/>
            </a:pPr>
            <a:r>
              <a:rPr dirty="0"/>
              <a:t>Do your work and </a:t>
            </a:r>
            <a:r>
              <a:rPr i="1" dirty="0">
                <a:solidFill>
                  <a:schemeClr val="accent5"/>
                </a:solidFill>
              </a:rPr>
              <a:t>commit</a:t>
            </a:r>
            <a:r>
              <a:rPr dirty="0"/>
              <a:t> the changes in your workspace.</a:t>
            </a:r>
          </a:p>
          <a:p>
            <a:pPr marL="635000" indent="-635000">
              <a:buSzPct val="100000"/>
              <a:buAutoNum type="arabicPeriod"/>
            </a:pPr>
            <a:r>
              <a:rPr i="1" dirty="0">
                <a:solidFill>
                  <a:schemeClr val="accent5"/>
                </a:solidFill>
              </a:rPr>
              <a:t>Push</a:t>
            </a:r>
            <a:r>
              <a:rPr dirty="0"/>
              <a:t> the repository to the server to synchronize them</a:t>
            </a:r>
            <a:r>
              <a:rPr dirty="0" smtClean="0"/>
              <a:t>.</a:t>
            </a:r>
            <a:endParaRPr lang="en-US" dirty="0" smtClean="0"/>
          </a:p>
          <a:p>
            <a:pPr marL="635000" indent="-635000">
              <a:buSzPct val="100000"/>
              <a:buAutoNum type="arabicPeriod"/>
            </a:pPr>
            <a:r>
              <a:rPr lang="en-US" dirty="0" smtClean="0"/>
              <a:t>Open a </a:t>
            </a:r>
            <a:r>
              <a:rPr lang="en-US" i="1" dirty="0" smtClean="0">
                <a:solidFill>
                  <a:schemeClr val="accent5"/>
                </a:solidFill>
              </a:rPr>
              <a:t>merge request</a:t>
            </a:r>
            <a:r>
              <a:rPr lang="en-US" i="1" dirty="0" smtClean="0"/>
              <a:t> </a:t>
            </a:r>
            <a:r>
              <a:rPr lang="en-US" dirty="0" smtClean="0"/>
              <a:t>to origin </a:t>
            </a:r>
            <a:r>
              <a:rPr lang="en-US" altLang="zh-TW" dirty="0"/>
              <a:t>repository </a:t>
            </a:r>
            <a:r>
              <a:rPr lang="en-US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9095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00"/>
          <p:cNvSpPr txBox="1">
            <a:spLocks/>
          </p:cNvSpPr>
          <p:nvPr/>
        </p:nvSpPr>
        <p:spPr>
          <a:xfrm>
            <a:off x="1104900" y="27559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marL="302260" indent="-302260" defTabSz="397256" hangingPunct="1">
              <a:spcBef>
                <a:spcPts val="2800"/>
              </a:spcBef>
              <a:defRPr sz="2448">
                <a:latin typeface="Menlo"/>
                <a:ea typeface="Menlo"/>
                <a:cs typeface="Menlo"/>
                <a:sym typeface="Menlo"/>
              </a:defRPr>
            </a:pPr>
            <a:r>
              <a:rPr lang="en-US" sz="2448" b="1" dirty="0" err="1" smtClean="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git</a:t>
            </a:r>
            <a:r>
              <a:rPr lang="en-US" sz="2448" b="1" dirty="0" smtClean="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 clone [</a:t>
            </a:r>
            <a:r>
              <a:rPr lang="en-US" sz="2448" b="1" dirty="0" err="1" smtClean="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url</a:t>
            </a:r>
            <a:r>
              <a:rPr lang="en-US" sz="2448" b="1" dirty="0" smtClean="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]</a:t>
            </a:r>
          </a:p>
          <a:p>
            <a:pPr marL="906780" lvl="2" indent="-302260" defTabSz="397256" hangingPunct="1">
              <a:spcBef>
                <a:spcPts val="2800"/>
              </a:spcBef>
              <a:defRPr sz="2448"/>
            </a:pPr>
            <a:r>
              <a:rPr lang="en-US" sz="2448" dirty="0" smtClean="0"/>
              <a:t>Clone a repository from remote server</a:t>
            </a:r>
          </a:p>
          <a:p>
            <a:pPr marL="302260" indent="-302260" defTabSz="397256" hangingPunct="1">
              <a:spcBef>
                <a:spcPts val="2800"/>
              </a:spcBef>
              <a:defRPr sz="2448">
                <a:latin typeface="Menlo"/>
                <a:ea typeface="Menlo"/>
                <a:cs typeface="Menlo"/>
                <a:sym typeface="Menlo"/>
              </a:defRPr>
            </a:pPr>
            <a:r>
              <a:rPr lang="en-US" sz="2448" b="1" dirty="0" err="1" smtClean="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git</a:t>
            </a:r>
            <a:r>
              <a:rPr lang="en-US" sz="2448" b="1" dirty="0" smtClean="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 push [</a:t>
            </a:r>
            <a:r>
              <a:rPr lang="en-US" sz="2448" b="1" dirty="0" err="1" smtClean="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url</a:t>
            </a:r>
            <a:r>
              <a:rPr lang="en-US" sz="2448" b="1" dirty="0" smtClean="0">
                <a:solidFill>
                  <a:srgbClr val="0070C0"/>
                </a:solidFill>
                <a:latin typeface="Menlo"/>
                <a:ea typeface="Menlo"/>
                <a:cs typeface="Menlo"/>
                <a:sym typeface="Menlo"/>
              </a:rPr>
              <a:t>] [branch-name]</a:t>
            </a:r>
          </a:p>
          <a:p>
            <a:pPr marL="906780" lvl="2" indent="-302260" defTabSz="397256" hangingPunct="1">
              <a:spcBef>
                <a:spcPts val="2800"/>
              </a:spcBef>
              <a:defRPr sz="2448"/>
            </a:pPr>
            <a:r>
              <a:rPr lang="en-US" sz="2448" dirty="0" smtClean="0"/>
              <a:t>Push committed file to remote server</a:t>
            </a:r>
            <a:endParaRPr lang="en-US" sz="2448" dirty="0"/>
          </a:p>
        </p:txBody>
      </p:sp>
      <p:sp>
        <p:nvSpPr>
          <p:cNvPr id="5" name="Shape 299"/>
          <p:cNvSpPr txBox="1">
            <a:spLocks/>
          </p:cNvSpPr>
          <p:nvPr/>
        </p:nvSpPr>
        <p:spPr>
          <a:xfrm>
            <a:off x="1104900" y="5969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sz="7200" dirty="0" smtClean="0"/>
              <a:t>Basic </a:t>
            </a:r>
            <a:r>
              <a:rPr lang="en-US" sz="7200" dirty="0" err="1" smtClean="0"/>
              <a:t>Git</a:t>
            </a:r>
            <a:r>
              <a:rPr lang="en-US" sz="7200" dirty="0" smtClean="0"/>
              <a:t> Commands (2/2)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51814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Find Us?</a:t>
            </a:r>
          </a:p>
        </p:txBody>
      </p:sp>
      <p:sp>
        <p:nvSpPr>
          <p:cNvPr id="134" name="Shape 134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532890" cy="6876207"/>
          </a:xfrm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t>Office Hour (TAs)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Thu. 1:00-3:00pm at Delta 723/724</a:t>
            </a:r>
          </a:p>
          <a:p>
            <a:pPr>
              <a:spcBef>
                <a:spcPts val="1500"/>
              </a:spcBef>
              <a:defRPr sz="3400"/>
            </a:pPr>
            <a:r>
              <a:t>Email (</a:t>
            </a:r>
            <a:r>
              <a:rPr b="1">
                <a:solidFill>
                  <a:srgbClr val="FF2712"/>
                </a:solidFill>
              </a:rPr>
              <a:t>Personal question only</a:t>
            </a:r>
            <a:r>
              <a:t>)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Cheng-Wei Tseng : </a:t>
            </a:r>
            <a:r>
              <a:rPr u="sng">
                <a:solidFill>
                  <a:srgbClr val="317FBE"/>
                </a:solidFill>
                <a:hlinkClick r:id="rId2"/>
              </a:rPr>
              <a:t>cwtseng@datalab.cs.nthu.edu.tw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Tz-Yu Lin : </a:t>
            </a:r>
            <a:r>
              <a:rPr u="sng">
                <a:solidFill>
                  <a:srgbClr val="317FBE"/>
                </a:solidFill>
                <a:hlinkClick r:id="rId3"/>
              </a:rPr>
              <a:t>tylin@datalab.cs.nthu.edu.tw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Rosalie J. Dolor : </a:t>
            </a:r>
            <a:r>
              <a:rPr u="sng">
                <a:solidFill>
                  <a:srgbClr val="317FBE"/>
                </a:solidFill>
                <a:hlinkClick r:id="rId4"/>
              </a:rPr>
              <a:t>rdolor@datalab.cs.nthu.edu.tw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Victor R. Sanchez : </a:t>
            </a:r>
            <a:r>
              <a:rPr u="sng">
                <a:solidFill>
                  <a:srgbClr val="317FBE"/>
                </a:solidFill>
                <a:hlinkClick r:id="rId5"/>
              </a:rPr>
              <a:t>vrsanchez@datalab.cs.nthu.edu.tw</a:t>
            </a:r>
          </a:p>
          <a:p>
            <a:pPr>
              <a:spcBef>
                <a:spcPts val="1500"/>
              </a:spcBef>
              <a:defRPr sz="3400"/>
            </a:pPr>
            <a:r>
              <a:t>Online Forum</a:t>
            </a:r>
          </a:p>
          <a:p>
            <a:pPr lvl="1">
              <a:spcBef>
                <a:spcPts val="1500"/>
              </a:spcBef>
              <a:buChar char="-"/>
              <a:defRPr sz="3400"/>
            </a:pPr>
            <a:r>
              <a:t>iLms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Outline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General Rule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Introduction to Git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Version control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Git Basics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Try Git!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Remote Repositories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How to Submit Your Code to Gitlab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Tools &amp; References</a:t>
            </a: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1354667" y="2603500"/>
            <a:ext cx="2438400" cy="5122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1354667" y="3606800"/>
            <a:ext cx="3302000" cy="4910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2150533" y="4368800"/>
            <a:ext cx="2777067" cy="4402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2167467" y="5063067"/>
            <a:ext cx="1896533" cy="4233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2150533" y="5740400"/>
            <a:ext cx="1422400" cy="5080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2167467" y="6434667"/>
            <a:ext cx="3793066" cy="49106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矩形 8">
            <a:hlinkClick r:id="rId7" action="ppaction://hlinksldjump"/>
          </p:cNvPr>
          <p:cNvSpPr/>
          <p:nvPr/>
        </p:nvSpPr>
        <p:spPr>
          <a:xfrm>
            <a:off x="1354667" y="7349067"/>
            <a:ext cx="6350000" cy="4741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矩形 9">
            <a:hlinkClick r:id="rId8" action="ppaction://hlinksldjump"/>
          </p:cNvPr>
          <p:cNvSpPr/>
          <p:nvPr/>
        </p:nvSpPr>
        <p:spPr>
          <a:xfrm>
            <a:off x="1354667" y="8297333"/>
            <a:ext cx="3572933" cy="4572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969877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156" name="Shape 1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rPr dirty="0"/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/>
            </a:pPr>
            <a:r>
              <a:rPr dirty="0"/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/>
            </a:pPr>
            <a:r>
              <a:rPr dirty="0"/>
              <a:t>Clone the </a:t>
            </a:r>
            <a:r>
              <a:rPr b="1" dirty="0"/>
              <a:t>forked</a:t>
            </a:r>
            <a:r>
              <a:rPr dirty="0"/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/>
            </a:pPr>
            <a:r>
              <a:rPr dirty="0"/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/>
            </a:pPr>
            <a:r>
              <a:rPr dirty="0"/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/>
            </a:pPr>
            <a:r>
              <a:rPr dirty="0"/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/>
            </a:pPr>
            <a:r>
              <a:rPr dirty="0"/>
              <a:t>Send merge request</a:t>
            </a:r>
            <a:r>
              <a:rPr dirty="0">
                <a:solidFill>
                  <a:srgbClr val="FF2600"/>
                </a:solidFill>
              </a:rPr>
              <a:t> </a:t>
            </a:r>
            <a:r>
              <a:rPr dirty="0">
                <a:solidFill>
                  <a:srgbClr val="262626"/>
                </a:solidFill>
              </a:rPr>
              <a:t>of </a:t>
            </a:r>
            <a:r>
              <a:rPr b="1" dirty="0">
                <a:solidFill>
                  <a:srgbClr val="FF4D41"/>
                </a:solidFill>
              </a:rPr>
              <a:t>your branch</a:t>
            </a:r>
            <a:r>
              <a:rPr dirty="0"/>
              <a:t> to our template repository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/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body" idx="1"/>
          </p:nvPr>
        </p:nvSpPr>
        <p:spPr>
          <a:xfrm>
            <a:off x="952500" y="127000"/>
            <a:ext cx="11099800" cy="72136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rPr dirty="0">
                <a:solidFill>
                  <a:srgbClr val="ECF0F1"/>
                </a:solidFill>
              </a:rPr>
              <a:t>You can access course projects in</a:t>
            </a:r>
            <a:r>
              <a:rPr dirty="0"/>
              <a:t> </a:t>
            </a:r>
            <a:r>
              <a:rPr u="sng" dirty="0">
                <a:solidFill>
                  <a:schemeClr val="bg2"/>
                </a:solidFill>
                <a:hlinkClick r:id="rId2"/>
              </a:rPr>
              <a:t>this group</a:t>
            </a:r>
            <a:r>
              <a:rPr dirty="0"/>
              <a:t/>
            </a:r>
            <a:br>
              <a:rPr dirty="0"/>
            </a:br>
            <a:endParaRPr dirty="0"/>
          </a:p>
        </p:txBody>
      </p:sp>
      <p:pic>
        <p:nvPicPr>
          <p:cNvPr id="16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38181" r="12764" b="94086"/>
          <a:stretch>
            <a:fillRect/>
          </a:stretch>
        </p:blipFill>
        <p:spPr>
          <a:xfrm>
            <a:off x="5308302" y="812800"/>
            <a:ext cx="6379419" cy="480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/>
        </p:nvSpPr>
        <p:spPr>
          <a:xfrm>
            <a:off x="7315200" y="3444081"/>
            <a:ext cx="2525713" cy="622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58" y="0"/>
                </a:moveTo>
                <a:lnTo>
                  <a:pt x="3068" y="4326"/>
                </a:lnTo>
                <a:lnTo>
                  <a:pt x="543" y="4326"/>
                </a:lnTo>
                <a:cubicBezTo>
                  <a:pt x="243" y="4326"/>
                  <a:pt x="0" y="5312"/>
                  <a:pt x="0" y="6530"/>
                </a:cubicBezTo>
                <a:lnTo>
                  <a:pt x="0" y="19396"/>
                </a:lnTo>
                <a:cubicBezTo>
                  <a:pt x="0" y="20613"/>
                  <a:pt x="243" y="21600"/>
                  <a:pt x="543" y="21600"/>
                </a:cubicBezTo>
                <a:lnTo>
                  <a:pt x="21057" y="21600"/>
                </a:lnTo>
                <a:cubicBezTo>
                  <a:pt x="21357" y="21600"/>
                  <a:pt x="21600" y="20613"/>
                  <a:pt x="21600" y="19396"/>
                </a:cubicBezTo>
                <a:lnTo>
                  <a:pt x="21600" y="6530"/>
                </a:lnTo>
                <a:cubicBezTo>
                  <a:pt x="21600" y="5312"/>
                  <a:pt x="21357" y="4326"/>
                  <a:pt x="21057" y="4326"/>
                </a:cubicBezTo>
                <a:lnTo>
                  <a:pt x="5247" y="4326"/>
                </a:lnTo>
                <a:lnTo>
                  <a:pt x="4158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1. Click to fork</a:t>
            </a:r>
          </a:p>
        </p:txBody>
      </p:sp>
      <p:pic>
        <p:nvPicPr>
          <p:cNvPr id="174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51599" r="12766" b="94147"/>
          <a:stretch>
            <a:fillRect/>
          </a:stretch>
        </p:blipFill>
        <p:spPr>
          <a:xfrm>
            <a:off x="7066061" y="812800"/>
            <a:ext cx="4634063" cy="475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1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2349500" y="1234281"/>
            <a:ext cx="7123113" cy="622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4" y="0"/>
                </a:moveTo>
                <a:lnTo>
                  <a:pt x="1088" y="4326"/>
                </a:lnTo>
                <a:lnTo>
                  <a:pt x="193" y="4326"/>
                </a:lnTo>
                <a:cubicBezTo>
                  <a:pt x="86" y="4326"/>
                  <a:pt x="0" y="5312"/>
                  <a:pt x="0" y="6530"/>
                </a:cubicBezTo>
                <a:lnTo>
                  <a:pt x="0" y="19396"/>
                </a:lnTo>
                <a:cubicBezTo>
                  <a:pt x="0" y="20613"/>
                  <a:pt x="86" y="21600"/>
                  <a:pt x="193" y="21600"/>
                </a:cubicBezTo>
                <a:lnTo>
                  <a:pt x="21407" y="21600"/>
                </a:lnTo>
                <a:cubicBezTo>
                  <a:pt x="21514" y="21600"/>
                  <a:pt x="21600" y="20613"/>
                  <a:pt x="21600" y="19396"/>
                </a:cubicBezTo>
                <a:lnTo>
                  <a:pt x="21600" y="6530"/>
                </a:lnTo>
                <a:cubicBezTo>
                  <a:pt x="21600" y="5312"/>
                  <a:pt x="21514" y="4326"/>
                  <a:pt x="21407" y="4326"/>
                </a:cubicBezTo>
                <a:lnTo>
                  <a:pt x="1861" y="4326"/>
                </a:lnTo>
                <a:lnTo>
                  <a:pt x="1474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2. Check if this repository is under your account</a:t>
            </a:r>
          </a:p>
        </p:txBody>
      </p:sp>
      <p:sp>
        <p:nvSpPr>
          <p:cNvPr id="179" name="Shape 179"/>
          <p:cNvSpPr/>
          <p:nvPr/>
        </p:nvSpPr>
        <p:spPr>
          <a:xfrm>
            <a:off x="10031759" y="1770459"/>
            <a:ext cx="2755504" cy="632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94" y="0"/>
                </a:moveTo>
                <a:lnTo>
                  <a:pt x="18498" y="4597"/>
                </a:lnTo>
                <a:lnTo>
                  <a:pt x="498" y="4597"/>
                </a:lnTo>
                <a:cubicBezTo>
                  <a:pt x="223" y="4597"/>
                  <a:pt x="0" y="5568"/>
                  <a:pt x="0" y="6766"/>
                </a:cubicBezTo>
                <a:lnTo>
                  <a:pt x="0" y="19431"/>
                </a:lnTo>
                <a:cubicBezTo>
                  <a:pt x="0" y="20629"/>
                  <a:pt x="223" y="21600"/>
                  <a:pt x="498" y="21600"/>
                </a:cubicBezTo>
                <a:lnTo>
                  <a:pt x="21102" y="21600"/>
                </a:lnTo>
                <a:cubicBezTo>
                  <a:pt x="21377" y="21600"/>
                  <a:pt x="21600" y="20629"/>
                  <a:pt x="21600" y="19431"/>
                </a:cubicBezTo>
                <a:lnTo>
                  <a:pt x="21600" y="6766"/>
                </a:lnTo>
                <a:cubicBezTo>
                  <a:pt x="21600" y="5568"/>
                  <a:pt x="21377" y="4597"/>
                  <a:pt x="21102" y="4597"/>
                </a:cubicBezTo>
                <a:lnTo>
                  <a:pt x="20489" y="4597"/>
                </a:lnTo>
                <a:lnTo>
                  <a:pt x="19494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3. Go to Settings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1" animBg="1" advAuto="0"/>
      <p:bldP spid="179" grpId="2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4191000" y="3352800"/>
            <a:ext cx="3673872" cy="654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3" y="0"/>
                </a:moveTo>
                <a:cubicBezTo>
                  <a:pt x="167" y="0"/>
                  <a:pt x="0" y="938"/>
                  <a:pt x="0" y="2096"/>
                </a:cubicBezTo>
                <a:lnTo>
                  <a:pt x="0" y="14330"/>
                </a:lnTo>
                <a:cubicBezTo>
                  <a:pt x="0" y="15488"/>
                  <a:pt x="167" y="16426"/>
                  <a:pt x="373" y="16426"/>
                </a:cubicBezTo>
                <a:lnTo>
                  <a:pt x="1937" y="16426"/>
                </a:lnTo>
                <a:lnTo>
                  <a:pt x="2686" y="21600"/>
                </a:lnTo>
                <a:lnTo>
                  <a:pt x="3432" y="16426"/>
                </a:lnTo>
                <a:lnTo>
                  <a:pt x="21227" y="16426"/>
                </a:lnTo>
                <a:cubicBezTo>
                  <a:pt x="21433" y="16426"/>
                  <a:pt x="21600" y="15488"/>
                  <a:pt x="21600" y="14330"/>
                </a:cubicBezTo>
                <a:lnTo>
                  <a:pt x="21600" y="2096"/>
                </a:lnTo>
                <a:cubicBezTo>
                  <a:pt x="21600" y="938"/>
                  <a:pt x="21433" y="0"/>
                  <a:pt x="21227" y="0"/>
                </a:cubicBezTo>
                <a:lnTo>
                  <a:pt x="373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4. Set project to private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1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2451100" y="7518400"/>
            <a:ext cx="5003007" cy="654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4" y="0"/>
                </a:moveTo>
                <a:cubicBezTo>
                  <a:pt x="123" y="0"/>
                  <a:pt x="0" y="938"/>
                  <a:pt x="0" y="2096"/>
                </a:cubicBezTo>
                <a:lnTo>
                  <a:pt x="0" y="14330"/>
                </a:lnTo>
                <a:cubicBezTo>
                  <a:pt x="0" y="15488"/>
                  <a:pt x="123" y="16426"/>
                  <a:pt x="274" y="16426"/>
                </a:cubicBezTo>
                <a:lnTo>
                  <a:pt x="1422" y="16426"/>
                </a:lnTo>
                <a:lnTo>
                  <a:pt x="1972" y="21600"/>
                </a:lnTo>
                <a:lnTo>
                  <a:pt x="2521" y="16426"/>
                </a:lnTo>
                <a:lnTo>
                  <a:pt x="21326" y="16426"/>
                </a:lnTo>
                <a:cubicBezTo>
                  <a:pt x="21477" y="16426"/>
                  <a:pt x="21600" y="15488"/>
                  <a:pt x="21600" y="14330"/>
                </a:cubicBezTo>
                <a:lnTo>
                  <a:pt x="21600" y="2096"/>
                </a:lnTo>
                <a:cubicBezTo>
                  <a:pt x="21600" y="938"/>
                  <a:pt x="21477" y="0"/>
                  <a:pt x="21326" y="0"/>
                </a:cubicBezTo>
                <a:lnTo>
                  <a:pt x="274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5. Scroll down and save changes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1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Workflow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262626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2259359" y="4346971"/>
            <a:ext cx="2755504" cy="608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12" y="0"/>
                </a:moveTo>
                <a:lnTo>
                  <a:pt x="17316" y="3931"/>
                </a:lnTo>
                <a:lnTo>
                  <a:pt x="498" y="3931"/>
                </a:lnTo>
                <a:cubicBezTo>
                  <a:pt x="223" y="3931"/>
                  <a:pt x="0" y="4940"/>
                  <a:pt x="0" y="6186"/>
                </a:cubicBezTo>
                <a:lnTo>
                  <a:pt x="0" y="19346"/>
                </a:lnTo>
                <a:cubicBezTo>
                  <a:pt x="0" y="20591"/>
                  <a:pt x="223" y="21600"/>
                  <a:pt x="498" y="21600"/>
                </a:cubicBezTo>
                <a:lnTo>
                  <a:pt x="21102" y="21600"/>
                </a:lnTo>
                <a:cubicBezTo>
                  <a:pt x="21377" y="21600"/>
                  <a:pt x="21600" y="20591"/>
                  <a:pt x="21600" y="19346"/>
                </a:cubicBezTo>
                <a:lnTo>
                  <a:pt x="21600" y="6186"/>
                </a:lnTo>
                <a:cubicBezTo>
                  <a:pt x="21600" y="4940"/>
                  <a:pt x="21377" y="3931"/>
                  <a:pt x="21102" y="3931"/>
                </a:cubicBezTo>
                <a:lnTo>
                  <a:pt x="19307" y="3931"/>
                </a:lnTo>
                <a:lnTo>
                  <a:pt x="18312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1. Choose HTTP</a:t>
            </a:r>
          </a:p>
        </p:txBody>
      </p:sp>
      <p:sp>
        <p:nvSpPr>
          <p:cNvPr id="196" name="Shape 196"/>
          <p:cNvSpPr/>
          <p:nvPr/>
        </p:nvSpPr>
        <p:spPr>
          <a:xfrm>
            <a:off x="8152159" y="3238500"/>
            <a:ext cx="2755504" cy="621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8" y="0"/>
                </a:moveTo>
                <a:cubicBezTo>
                  <a:pt x="223" y="0"/>
                  <a:pt x="0" y="989"/>
                  <a:pt x="0" y="2208"/>
                </a:cubicBezTo>
                <a:lnTo>
                  <a:pt x="0" y="15099"/>
                </a:lnTo>
                <a:cubicBezTo>
                  <a:pt x="0" y="16319"/>
                  <a:pt x="223" y="17308"/>
                  <a:pt x="498" y="17308"/>
                </a:cubicBezTo>
                <a:lnTo>
                  <a:pt x="1808" y="17308"/>
                </a:lnTo>
                <a:lnTo>
                  <a:pt x="2800" y="21600"/>
                </a:lnTo>
                <a:lnTo>
                  <a:pt x="3792" y="17308"/>
                </a:lnTo>
                <a:lnTo>
                  <a:pt x="21102" y="17308"/>
                </a:lnTo>
                <a:cubicBezTo>
                  <a:pt x="21377" y="17308"/>
                  <a:pt x="21600" y="16319"/>
                  <a:pt x="21600" y="15099"/>
                </a:cubicBezTo>
                <a:lnTo>
                  <a:pt x="21600" y="2208"/>
                </a:lnTo>
                <a:cubicBezTo>
                  <a:pt x="21600" y="989"/>
                  <a:pt x="21377" y="0"/>
                  <a:pt x="21102" y="0"/>
                </a:cubicBezTo>
                <a:lnTo>
                  <a:pt x="498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2. Copy the link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1" animBg="1" advAuto="0"/>
      <p:bldP spid="196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06500" y="3695699"/>
            <a:ext cx="11099800" cy="2159000"/>
          </a:xfrm>
        </p:spPr>
        <p:txBody>
          <a:bodyPr/>
          <a:lstStyle/>
          <a:p>
            <a:r>
              <a:rPr kumimoji="1" lang="en-US" altLang="zh-TW" dirty="0" smtClean="0"/>
              <a:t>If I have Question?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4222"/>
            <a:ext cx="13004800" cy="502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48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If You use Windows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69146"/>
            <a:ext cx="7420388" cy="520805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175" y="5215467"/>
            <a:ext cx="5189625" cy="286173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533" y="3312584"/>
            <a:ext cx="1524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095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367059" y="190500"/>
            <a:ext cx="5199858" cy="648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4" y="0"/>
                </a:moveTo>
                <a:cubicBezTo>
                  <a:pt x="118" y="0"/>
                  <a:pt x="0" y="946"/>
                  <a:pt x="0" y="2114"/>
                </a:cubicBezTo>
                <a:lnTo>
                  <a:pt x="0" y="14453"/>
                </a:lnTo>
                <a:cubicBezTo>
                  <a:pt x="0" y="15620"/>
                  <a:pt x="118" y="16567"/>
                  <a:pt x="264" y="16567"/>
                </a:cubicBezTo>
                <a:lnTo>
                  <a:pt x="818" y="16567"/>
                </a:lnTo>
                <a:lnTo>
                  <a:pt x="1345" y="21600"/>
                </a:lnTo>
                <a:lnTo>
                  <a:pt x="1871" y="16567"/>
                </a:lnTo>
                <a:lnTo>
                  <a:pt x="21336" y="16567"/>
                </a:lnTo>
                <a:cubicBezTo>
                  <a:pt x="21482" y="16567"/>
                  <a:pt x="21600" y="15620"/>
                  <a:pt x="21600" y="14453"/>
                </a:cubicBezTo>
                <a:lnTo>
                  <a:pt x="21600" y="2114"/>
                </a:lnTo>
                <a:cubicBezTo>
                  <a:pt x="21600" y="946"/>
                  <a:pt x="21482" y="0"/>
                  <a:pt x="21336" y="0"/>
                </a:cubicBezTo>
                <a:lnTo>
                  <a:pt x="264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3. Create a folder to put your repos</a:t>
            </a:r>
          </a:p>
        </p:txBody>
      </p:sp>
      <p:sp>
        <p:nvSpPr>
          <p:cNvPr id="201" name="Shape 201"/>
          <p:cNvSpPr/>
          <p:nvPr/>
        </p:nvSpPr>
        <p:spPr>
          <a:xfrm>
            <a:off x="5370859" y="1117600"/>
            <a:ext cx="3772695" cy="637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6" y="0"/>
                </a:moveTo>
                <a:lnTo>
                  <a:pt x="1141" y="4734"/>
                </a:lnTo>
                <a:lnTo>
                  <a:pt x="364" y="4734"/>
                </a:lnTo>
                <a:cubicBezTo>
                  <a:pt x="163" y="4734"/>
                  <a:pt x="0" y="5698"/>
                  <a:pt x="0" y="6886"/>
                </a:cubicBezTo>
                <a:lnTo>
                  <a:pt x="0" y="19448"/>
                </a:lnTo>
                <a:cubicBezTo>
                  <a:pt x="0" y="20637"/>
                  <a:pt x="163" y="21600"/>
                  <a:pt x="364" y="21600"/>
                </a:cubicBezTo>
                <a:lnTo>
                  <a:pt x="21236" y="21600"/>
                </a:lnTo>
                <a:cubicBezTo>
                  <a:pt x="21437" y="21600"/>
                  <a:pt x="21600" y="20637"/>
                  <a:pt x="21600" y="19448"/>
                </a:cubicBezTo>
                <a:lnTo>
                  <a:pt x="21600" y="6886"/>
                </a:lnTo>
                <a:cubicBezTo>
                  <a:pt x="21600" y="5698"/>
                  <a:pt x="21437" y="4734"/>
                  <a:pt x="21236" y="4734"/>
                </a:cubicBezTo>
                <a:lnTo>
                  <a:pt x="2593" y="4734"/>
                </a:lnTo>
                <a:lnTo>
                  <a:pt x="1866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4. Type "git clone {URL}"</a:t>
            </a:r>
          </a:p>
        </p:txBody>
      </p:sp>
      <p:sp>
        <p:nvSpPr>
          <p:cNvPr id="202" name="Shape 202"/>
          <p:cNvSpPr/>
          <p:nvPr/>
        </p:nvSpPr>
        <p:spPr>
          <a:xfrm>
            <a:off x="1497359" y="2336800"/>
            <a:ext cx="6113067" cy="637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1" y="0"/>
                </a:moveTo>
                <a:lnTo>
                  <a:pt x="704" y="4734"/>
                </a:lnTo>
                <a:lnTo>
                  <a:pt x="224" y="4734"/>
                </a:lnTo>
                <a:cubicBezTo>
                  <a:pt x="100" y="4734"/>
                  <a:pt x="0" y="5698"/>
                  <a:pt x="0" y="6886"/>
                </a:cubicBezTo>
                <a:lnTo>
                  <a:pt x="0" y="19448"/>
                </a:lnTo>
                <a:cubicBezTo>
                  <a:pt x="0" y="20637"/>
                  <a:pt x="100" y="21600"/>
                  <a:pt x="224" y="21600"/>
                </a:cubicBezTo>
                <a:lnTo>
                  <a:pt x="21376" y="21600"/>
                </a:lnTo>
                <a:cubicBezTo>
                  <a:pt x="21500" y="21600"/>
                  <a:pt x="21600" y="20637"/>
                  <a:pt x="21600" y="19448"/>
                </a:cubicBezTo>
                <a:lnTo>
                  <a:pt x="21600" y="6886"/>
                </a:lnTo>
                <a:cubicBezTo>
                  <a:pt x="21600" y="5698"/>
                  <a:pt x="21500" y="4734"/>
                  <a:pt x="21376" y="4734"/>
                </a:cubicBezTo>
                <a:lnTo>
                  <a:pt x="1600" y="4734"/>
                </a:lnTo>
                <a:lnTo>
                  <a:pt x="1151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5. The repo has been successfully cloned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1" animBg="1" advAuto="0"/>
      <p:bldP spid="201" grpId="2" animBg="1" advAuto="0"/>
      <p:bldP spid="202" grpId="3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206" name="Shape 2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Clone the </a:t>
            </a:r>
            <a:r>
              <a:rPr b="1"/>
              <a:t>forked</a:t>
            </a:r>
            <a:r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262626"/>
                </a:solidFill>
              </a:defRPr>
            </a:pPr>
            <a:r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t>Send merge request of </a:t>
            </a:r>
            <a:r>
              <a:rPr b="1"/>
              <a:t>your branch</a:t>
            </a:r>
            <a:r>
              <a:t> to our template repository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6010622" y="863600"/>
            <a:ext cx="3337323" cy="497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9" y="0"/>
                </a:moveTo>
                <a:cubicBezTo>
                  <a:pt x="1222" y="0"/>
                  <a:pt x="1038" y="1234"/>
                  <a:pt x="1038" y="2756"/>
                </a:cubicBezTo>
                <a:lnTo>
                  <a:pt x="1038" y="5719"/>
                </a:lnTo>
                <a:lnTo>
                  <a:pt x="0" y="11231"/>
                </a:lnTo>
                <a:lnTo>
                  <a:pt x="1038" y="16743"/>
                </a:lnTo>
                <a:lnTo>
                  <a:pt x="1038" y="18844"/>
                </a:lnTo>
                <a:cubicBezTo>
                  <a:pt x="1038" y="20366"/>
                  <a:pt x="1222" y="21600"/>
                  <a:pt x="1449" y="21600"/>
                </a:cubicBezTo>
                <a:lnTo>
                  <a:pt x="21189" y="21600"/>
                </a:lnTo>
                <a:cubicBezTo>
                  <a:pt x="21416" y="21600"/>
                  <a:pt x="21600" y="20366"/>
                  <a:pt x="21600" y="18844"/>
                </a:cubicBezTo>
                <a:lnTo>
                  <a:pt x="21600" y="2756"/>
                </a:lnTo>
                <a:cubicBezTo>
                  <a:pt x="21600" y="1234"/>
                  <a:pt x="21416" y="0"/>
                  <a:pt x="21189" y="0"/>
                </a:cubicBezTo>
                <a:lnTo>
                  <a:pt x="1449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1. -A means all files</a:t>
            </a:r>
          </a:p>
        </p:txBody>
      </p:sp>
      <p:sp>
        <p:nvSpPr>
          <p:cNvPr id="211" name="Shape 211"/>
          <p:cNvSpPr/>
          <p:nvPr/>
        </p:nvSpPr>
        <p:spPr>
          <a:xfrm>
            <a:off x="4994076" y="1485900"/>
            <a:ext cx="5153820" cy="662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0" y="0"/>
                </a:moveTo>
                <a:lnTo>
                  <a:pt x="888" y="5381"/>
                </a:lnTo>
                <a:lnTo>
                  <a:pt x="266" y="5381"/>
                </a:lnTo>
                <a:cubicBezTo>
                  <a:pt x="119" y="5381"/>
                  <a:pt x="0" y="6307"/>
                  <a:pt x="0" y="7450"/>
                </a:cubicBezTo>
                <a:lnTo>
                  <a:pt x="0" y="19531"/>
                </a:lnTo>
                <a:cubicBezTo>
                  <a:pt x="0" y="20673"/>
                  <a:pt x="119" y="21600"/>
                  <a:pt x="266" y="21600"/>
                </a:cubicBezTo>
                <a:lnTo>
                  <a:pt x="21334" y="21600"/>
                </a:lnTo>
                <a:cubicBezTo>
                  <a:pt x="21481" y="21600"/>
                  <a:pt x="21600" y="20673"/>
                  <a:pt x="21600" y="19531"/>
                </a:cubicBezTo>
                <a:lnTo>
                  <a:pt x="21600" y="7450"/>
                </a:lnTo>
                <a:cubicBezTo>
                  <a:pt x="21600" y="6307"/>
                  <a:pt x="21481" y="5381"/>
                  <a:pt x="21334" y="5381"/>
                </a:cubicBezTo>
                <a:lnTo>
                  <a:pt x="1954" y="5381"/>
                </a:lnTo>
                <a:lnTo>
                  <a:pt x="1420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2. Check if your file is added to git</a:t>
            </a:r>
          </a:p>
        </p:txBody>
      </p:sp>
      <p:sp>
        <p:nvSpPr>
          <p:cNvPr id="212" name="Shape 212"/>
          <p:cNvSpPr/>
          <p:nvPr/>
        </p:nvSpPr>
        <p:spPr>
          <a:xfrm>
            <a:off x="5747295" y="2984500"/>
            <a:ext cx="3863976" cy="662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5" y="0"/>
                </a:moveTo>
                <a:lnTo>
                  <a:pt x="1185" y="5381"/>
                </a:lnTo>
                <a:lnTo>
                  <a:pt x="355" y="5381"/>
                </a:lnTo>
                <a:cubicBezTo>
                  <a:pt x="159" y="5381"/>
                  <a:pt x="0" y="6307"/>
                  <a:pt x="0" y="7450"/>
                </a:cubicBezTo>
                <a:lnTo>
                  <a:pt x="0" y="19531"/>
                </a:lnTo>
                <a:cubicBezTo>
                  <a:pt x="0" y="20673"/>
                  <a:pt x="159" y="21600"/>
                  <a:pt x="355" y="21600"/>
                </a:cubicBezTo>
                <a:lnTo>
                  <a:pt x="21245" y="21600"/>
                </a:lnTo>
                <a:cubicBezTo>
                  <a:pt x="21441" y="21600"/>
                  <a:pt x="21600" y="20673"/>
                  <a:pt x="21600" y="19531"/>
                </a:cubicBezTo>
                <a:lnTo>
                  <a:pt x="21600" y="7450"/>
                </a:lnTo>
                <a:cubicBezTo>
                  <a:pt x="21600" y="6307"/>
                  <a:pt x="21441" y="5381"/>
                  <a:pt x="21245" y="5381"/>
                </a:cubicBezTo>
                <a:lnTo>
                  <a:pt x="2607" y="5381"/>
                </a:lnTo>
                <a:lnTo>
                  <a:pt x="1895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3. Commit your changes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1" grpId="2" animBg="1" advAuto="0"/>
      <p:bldP spid="212" grpId="3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6311798" y="1608302"/>
            <a:ext cx="6236495" cy="2164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03" y="0"/>
                </a:moveTo>
                <a:cubicBezTo>
                  <a:pt x="1481" y="0"/>
                  <a:pt x="1383" y="284"/>
                  <a:pt x="1383" y="634"/>
                </a:cubicBezTo>
                <a:lnTo>
                  <a:pt x="1383" y="8200"/>
                </a:lnTo>
                <a:lnTo>
                  <a:pt x="0" y="10513"/>
                </a:lnTo>
                <a:lnTo>
                  <a:pt x="1383" y="12825"/>
                </a:lnTo>
                <a:lnTo>
                  <a:pt x="1383" y="20966"/>
                </a:lnTo>
                <a:cubicBezTo>
                  <a:pt x="1383" y="21316"/>
                  <a:pt x="1481" y="21600"/>
                  <a:pt x="1603" y="21600"/>
                </a:cubicBezTo>
                <a:lnTo>
                  <a:pt x="21380" y="21600"/>
                </a:lnTo>
                <a:cubicBezTo>
                  <a:pt x="21502" y="21600"/>
                  <a:pt x="21600" y="21316"/>
                  <a:pt x="21600" y="20966"/>
                </a:cubicBezTo>
                <a:lnTo>
                  <a:pt x="21600" y="634"/>
                </a:lnTo>
                <a:cubicBezTo>
                  <a:pt x="21600" y="284"/>
                  <a:pt x="21502" y="0"/>
                  <a:pt x="21380" y="0"/>
                </a:cubicBezTo>
                <a:lnTo>
                  <a:pt x="1603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/>
              <a:t>	</a:t>
            </a:r>
            <a:r>
              <a:rPr dirty="0" smtClean="0"/>
              <a:t>If </a:t>
            </a:r>
            <a:r>
              <a:rPr dirty="0"/>
              <a:t>you see these message, </a:t>
            </a:r>
            <a:r>
              <a:rPr dirty="0" smtClean="0"/>
              <a:t>type</a:t>
            </a:r>
            <a:r>
              <a:rPr lang="en-US" dirty="0" smtClean="0"/>
              <a:t>	</a:t>
            </a:r>
            <a:endParaRPr dirty="0"/>
          </a:p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/>
              <a:t>	</a:t>
            </a:r>
            <a:r>
              <a:rPr dirty="0" err="1" smtClean="0"/>
              <a:t>git</a:t>
            </a:r>
            <a:r>
              <a:rPr dirty="0" smtClean="0"/>
              <a:t> </a:t>
            </a:r>
            <a:r>
              <a:rPr dirty="0"/>
              <a:t>config --global user.name "{name}"</a:t>
            </a:r>
          </a:p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/>
              <a:t>	</a:t>
            </a:r>
            <a:r>
              <a:rPr dirty="0" err="1" smtClean="0"/>
              <a:t>git</a:t>
            </a:r>
            <a:r>
              <a:rPr dirty="0" smtClean="0"/>
              <a:t> </a:t>
            </a:r>
            <a:r>
              <a:rPr dirty="0"/>
              <a:t>config --global user.email "{email}" </a:t>
            </a:r>
          </a:p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/>
              <a:t>	</a:t>
            </a:r>
            <a:r>
              <a:rPr dirty="0" smtClean="0"/>
              <a:t>{</a:t>
            </a:r>
            <a:r>
              <a:rPr dirty="0"/>
              <a:t>email} is the email you use on gitlab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1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rPr dirty="0"/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rPr dirty="0"/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rPr dirty="0"/>
              <a:t>Clone the </a:t>
            </a:r>
            <a:r>
              <a:rPr b="1" dirty="0"/>
              <a:t>forked</a:t>
            </a:r>
            <a:r>
              <a:rPr dirty="0"/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rPr dirty="0"/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rPr dirty="0"/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262626"/>
                </a:solidFill>
              </a:defRPr>
            </a:pPr>
            <a:r>
              <a:rPr dirty="0"/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rPr dirty="0"/>
              <a:t>Send merge request of </a:t>
            </a:r>
            <a:r>
              <a:rPr b="1" dirty="0"/>
              <a:t>your branch</a:t>
            </a:r>
            <a:r>
              <a:rPr dirty="0"/>
              <a:t> to our template repository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D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t="5150"/>
          <a:stretch>
            <a:fillRect/>
          </a:stretch>
        </p:blipFill>
        <p:spPr>
          <a:xfrm>
            <a:off x="0" y="837753"/>
            <a:ext cx="13004800" cy="770934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225"/>
          <p:cNvSpPr/>
          <p:nvPr/>
        </p:nvSpPr>
        <p:spPr>
          <a:xfrm>
            <a:off x="5971976" y="1041400"/>
            <a:ext cx="4710114" cy="662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4" y="0"/>
                </a:moveTo>
                <a:lnTo>
                  <a:pt x="972" y="5381"/>
                </a:lnTo>
                <a:lnTo>
                  <a:pt x="291" y="5381"/>
                </a:lnTo>
                <a:cubicBezTo>
                  <a:pt x="130" y="5381"/>
                  <a:pt x="0" y="6307"/>
                  <a:pt x="0" y="7450"/>
                </a:cubicBezTo>
                <a:lnTo>
                  <a:pt x="0" y="19531"/>
                </a:lnTo>
                <a:cubicBezTo>
                  <a:pt x="0" y="20673"/>
                  <a:pt x="130" y="21600"/>
                  <a:pt x="291" y="21600"/>
                </a:cubicBezTo>
                <a:lnTo>
                  <a:pt x="21309" y="21600"/>
                </a:lnTo>
                <a:cubicBezTo>
                  <a:pt x="21470" y="21600"/>
                  <a:pt x="21600" y="20673"/>
                  <a:pt x="21600" y="19531"/>
                </a:cubicBezTo>
                <a:lnTo>
                  <a:pt x="21600" y="7450"/>
                </a:lnTo>
                <a:cubicBezTo>
                  <a:pt x="21600" y="6307"/>
                  <a:pt x="21470" y="5381"/>
                  <a:pt x="21309" y="5381"/>
                </a:cubicBezTo>
                <a:lnTo>
                  <a:pt x="2139" y="5381"/>
                </a:lnTo>
                <a:lnTo>
                  <a:pt x="1554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Type "git push -u origin master"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1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</a:t>
            </a:r>
          </a:p>
        </p:txBody>
      </p:sp>
      <p:sp>
        <p:nvSpPr>
          <p:cNvPr id="229" name="Shape 2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rPr dirty="0"/>
              <a:t>For each lab, you should follow the workflow below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rPr dirty="0"/>
              <a:t>Fork our template repository on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rPr dirty="0"/>
              <a:t>Clone the </a:t>
            </a:r>
            <a:r>
              <a:rPr b="1" dirty="0"/>
              <a:t>forked</a:t>
            </a:r>
            <a:r>
              <a:rPr dirty="0"/>
              <a:t> repository to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rPr dirty="0"/>
              <a:t>Finish your 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rPr dirty="0"/>
              <a:t>Commit in your computer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BDC3C7"/>
                </a:solidFill>
              </a:defRPr>
            </a:pPr>
            <a:r>
              <a:rPr dirty="0"/>
              <a:t>Push to Gitlab</a:t>
            </a:r>
          </a:p>
          <a:p>
            <a:pPr marL="1028700" lvl="1" indent="-514350" defTabSz="473201">
              <a:spcBef>
                <a:spcPts val="3400"/>
              </a:spcBef>
              <a:buSzPct val="100000"/>
              <a:buAutoNum type="arabicPeriod"/>
              <a:defRPr sz="2916">
                <a:solidFill>
                  <a:srgbClr val="262626"/>
                </a:solidFill>
              </a:defRPr>
            </a:pPr>
            <a:r>
              <a:rPr dirty="0"/>
              <a:t>Send merge request of </a:t>
            </a:r>
            <a:r>
              <a:rPr b="1" dirty="0">
                <a:solidFill>
                  <a:srgbClr val="E24E35"/>
                </a:solidFill>
              </a:rPr>
              <a:t>your branch</a:t>
            </a:r>
            <a:r>
              <a:rPr dirty="0"/>
              <a:t> to our template repository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 233"/>
          <p:cNvSpPr/>
          <p:nvPr/>
        </p:nvSpPr>
        <p:spPr>
          <a:xfrm>
            <a:off x="1984722" y="4318000"/>
            <a:ext cx="4064001" cy="497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90" y="0"/>
                </a:moveTo>
                <a:cubicBezTo>
                  <a:pt x="1003" y="0"/>
                  <a:pt x="852" y="1234"/>
                  <a:pt x="852" y="2756"/>
                </a:cubicBezTo>
                <a:lnTo>
                  <a:pt x="852" y="5719"/>
                </a:lnTo>
                <a:lnTo>
                  <a:pt x="0" y="11231"/>
                </a:lnTo>
                <a:lnTo>
                  <a:pt x="852" y="16743"/>
                </a:lnTo>
                <a:lnTo>
                  <a:pt x="852" y="18844"/>
                </a:lnTo>
                <a:cubicBezTo>
                  <a:pt x="852" y="20366"/>
                  <a:pt x="1003" y="21600"/>
                  <a:pt x="1190" y="21600"/>
                </a:cubicBezTo>
                <a:lnTo>
                  <a:pt x="21262" y="21600"/>
                </a:lnTo>
                <a:cubicBezTo>
                  <a:pt x="21449" y="21600"/>
                  <a:pt x="21600" y="20366"/>
                  <a:pt x="21600" y="18844"/>
                </a:cubicBezTo>
                <a:lnTo>
                  <a:pt x="21600" y="2756"/>
                </a:lnTo>
                <a:cubicBezTo>
                  <a:pt x="21600" y="1234"/>
                  <a:pt x="21449" y="0"/>
                  <a:pt x="21262" y="0"/>
                </a:cubicBezTo>
                <a:lnTo>
                  <a:pt x="1190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1. Click Merge Requests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1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9218761" y="1789509"/>
            <a:ext cx="3509963" cy="676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80" y="0"/>
                </a:moveTo>
                <a:lnTo>
                  <a:pt x="18496" y="5714"/>
                </a:lnTo>
                <a:lnTo>
                  <a:pt x="391" y="5714"/>
                </a:lnTo>
                <a:cubicBezTo>
                  <a:pt x="175" y="5714"/>
                  <a:pt x="0" y="6621"/>
                  <a:pt x="0" y="7741"/>
                </a:cubicBezTo>
                <a:lnTo>
                  <a:pt x="0" y="19573"/>
                </a:lnTo>
                <a:cubicBezTo>
                  <a:pt x="0" y="20692"/>
                  <a:pt x="175" y="21600"/>
                  <a:pt x="391" y="21600"/>
                </a:cubicBezTo>
                <a:lnTo>
                  <a:pt x="21209" y="21600"/>
                </a:lnTo>
                <a:cubicBezTo>
                  <a:pt x="21425" y="21600"/>
                  <a:pt x="21600" y="20692"/>
                  <a:pt x="21600" y="19573"/>
                </a:cubicBezTo>
                <a:lnTo>
                  <a:pt x="21600" y="7741"/>
                </a:lnTo>
                <a:cubicBezTo>
                  <a:pt x="21600" y="6621"/>
                  <a:pt x="21425" y="5714"/>
                  <a:pt x="21209" y="5714"/>
                </a:cubicBezTo>
                <a:lnTo>
                  <a:pt x="20061" y="5714"/>
                </a:lnTo>
                <a:lnTo>
                  <a:pt x="19280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2. New merge request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If I have Question?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Always Google first ! </a:t>
            </a:r>
          </a:p>
          <a:p>
            <a:pPr lvl="1"/>
            <a:r>
              <a:rPr kumimoji="1" lang="en-US" altLang="zh-TW" dirty="0" smtClean="0"/>
              <a:t>Learn how to google is important.</a:t>
            </a:r>
          </a:p>
          <a:p>
            <a:r>
              <a:rPr kumimoji="1" lang="en-US" altLang="zh-TW" dirty="0" smtClean="0"/>
              <a:t>If you try your best but still can’t catch it.</a:t>
            </a:r>
          </a:p>
          <a:p>
            <a:pPr lvl="1"/>
            <a:r>
              <a:rPr kumimoji="1" lang="en-US" altLang="zh-TW" dirty="0" smtClean="0"/>
              <a:t>Feel free to ask us on </a:t>
            </a:r>
            <a:r>
              <a:rPr kumimoji="1" lang="en-US" altLang="zh-TW" dirty="0" err="1" smtClean="0"/>
              <a:t>iLMS</a:t>
            </a:r>
            <a:r>
              <a:rPr kumimoji="1" lang="en-US" altLang="zh-TW" dirty="0" smtClean="0"/>
              <a:t> or office hour.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132" y="5793317"/>
            <a:ext cx="5875867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847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3592661" y="1092200"/>
            <a:ext cx="3710782" cy="1377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0" y="0"/>
                </a:moveTo>
                <a:cubicBezTo>
                  <a:pt x="165" y="0"/>
                  <a:pt x="0" y="446"/>
                  <a:pt x="0" y="995"/>
                </a:cubicBezTo>
                <a:lnTo>
                  <a:pt x="0" y="18377"/>
                </a:lnTo>
                <a:cubicBezTo>
                  <a:pt x="0" y="18927"/>
                  <a:pt x="165" y="19373"/>
                  <a:pt x="370" y="19373"/>
                </a:cubicBezTo>
                <a:lnTo>
                  <a:pt x="10645" y="19373"/>
                </a:lnTo>
                <a:lnTo>
                  <a:pt x="11384" y="21600"/>
                </a:lnTo>
                <a:lnTo>
                  <a:pt x="12124" y="19373"/>
                </a:lnTo>
                <a:lnTo>
                  <a:pt x="21230" y="19373"/>
                </a:lnTo>
                <a:cubicBezTo>
                  <a:pt x="21435" y="19373"/>
                  <a:pt x="21600" y="18927"/>
                  <a:pt x="21600" y="18377"/>
                </a:cubicBezTo>
                <a:lnTo>
                  <a:pt x="21600" y="995"/>
                </a:lnTo>
                <a:cubicBezTo>
                  <a:pt x="21600" y="446"/>
                  <a:pt x="21435" y="0"/>
                  <a:pt x="21230" y="0"/>
                </a:cubicBezTo>
                <a:lnTo>
                  <a:pt x="370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3. Choose the branch you pushed in your repo</a:t>
            </a:r>
          </a:p>
        </p:txBody>
      </p:sp>
      <p:sp>
        <p:nvSpPr>
          <p:cNvPr id="242" name="Shape 242"/>
          <p:cNvSpPr/>
          <p:nvPr/>
        </p:nvSpPr>
        <p:spPr>
          <a:xfrm>
            <a:off x="9079061" y="1092200"/>
            <a:ext cx="3423048" cy="1377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1" y="0"/>
                </a:moveTo>
                <a:cubicBezTo>
                  <a:pt x="179" y="0"/>
                  <a:pt x="0" y="446"/>
                  <a:pt x="0" y="995"/>
                </a:cubicBezTo>
                <a:lnTo>
                  <a:pt x="0" y="18377"/>
                </a:lnTo>
                <a:cubicBezTo>
                  <a:pt x="0" y="18927"/>
                  <a:pt x="179" y="19373"/>
                  <a:pt x="401" y="19373"/>
                </a:cubicBezTo>
                <a:lnTo>
                  <a:pt x="9724" y="19373"/>
                </a:lnTo>
                <a:lnTo>
                  <a:pt x="10526" y="21600"/>
                </a:lnTo>
                <a:lnTo>
                  <a:pt x="11327" y="19373"/>
                </a:lnTo>
                <a:lnTo>
                  <a:pt x="21199" y="19373"/>
                </a:lnTo>
                <a:cubicBezTo>
                  <a:pt x="21421" y="19373"/>
                  <a:pt x="21600" y="18927"/>
                  <a:pt x="21600" y="18377"/>
                </a:cubicBezTo>
                <a:lnTo>
                  <a:pt x="21600" y="995"/>
                </a:lnTo>
                <a:cubicBezTo>
                  <a:pt x="21600" y="446"/>
                  <a:pt x="21421" y="0"/>
                  <a:pt x="21199" y="0"/>
                </a:cubicBezTo>
                <a:lnTo>
                  <a:pt x="401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4. Choose the branch named after your ID</a:t>
            </a:r>
          </a:p>
        </p:txBody>
      </p:sp>
      <p:sp>
        <p:nvSpPr>
          <p:cNvPr id="243" name="Shape 243"/>
          <p:cNvSpPr/>
          <p:nvPr/>
        </p:nvSpPr>
        <p:spPr>
          <a:xfrm>
            <a:off x="2286000" y="1803400"/>
            <a:ext cx="1044575" cy="402134"/>
          </a:xfrm>
          <a:prstGeom prst="rect">
            <a:avLst/>
          </a:prstGeom>
          <a:ln w="25400">
            <a:solidFill>
              <a:srgbClr val="E24E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7668964" y="1803400"/>
            <a:ext cx="1044576" cy="402134"/>
          </a:xfrm>
          <a:prstGeom prst="rect">
            <a:avLst/>
          </a:prstGeom>
          <a:ln w="25400">
            <a:solidFill>
              <a:srgbClr val="E24E3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2475061" y="4185046"/>
            <a:ext cx="3520679" cy="6631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48" y="0"/>
                </a:moveTo>
                <a:lnTo>
                  <a:pt x="2669" y="5158"/>
                </a:lnTo>
                <a:lnTo>
                  <a:pt x="390" y="5158"/>
                </a:lnTo>
                <a:cubicBezTo>
                  <a:pt x="174" y="5158"/>
                  <a:pt x="0" y="6084"/>
                  <a:pt x="0" y="7226"/>
                </a:cubicBezTo>
                <a:lnTo>
                  <a:pt x="0" y="19532"/>
                </a:lnTo>
                <a:cubicBezTo>
                  <a:pt x="0" y="20674"/>
                  <a:pt x="174" y="21600"/>
                  <a:pt x="390" y="21600"/>
                </a:cubicBezTo>
                <a:lnTo>
                  <a:pt x="21210" y="21600"/>
                </a:lnTo>
                <a:cubicBezTo>
                  <a:pt x="21426" y="21600"/>
                  <a:pt x="21600" y="20674"/>
                  <a:pt x="21600" y="19532"/>
                </a:cubicBezTo>
                <a:lnTo>
                  <a:pt x="21600" y="7226"/>
                </a:lnTo>
                <a:cubicBezTo>
                  <a:pt x="21600" y="6084"/>
                  <a:pt x="21426" y="5158"/>
                  <a:pt x="21210" y="5158"/>
                </a:cubicBezTo>
                <a:lnTo>
                  <a:pt x="4227" y="5158"/>
                </a:lnTo>
                <a:lnTo>
                  <a:pt x="3448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5. Compare branches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499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1" animBg="1" advAuto="0"/>
      <p:bldP spid="242" grpId="2" animBg="1" advAuto="0"/>
      <p:bldP spid="245" grpId="3" animBg="1" advAuto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C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3963739" y="6515100"/>
            <a:ext cx="4389438" cy="926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5" y="0"/>
                </a:moveTo>
                <a:cubicBezTo>
                  <a:pt x="1020" y="0"/>
                  <a:pt x="861" y="752"/>
                  <a:pt x="861" y="1675"/>
                </a:cubicBezTo>
                <a:lnTo>
                  <a:pt x="861" y="7792"/>
                </a:lnTo>
                <a:lnTo>
                  <a:pt x="0" y="11133"/>
                </a:lnTo>
                <a:lnTo>
                  <a:pt x="861" y="14483"/>
                </a:lnTo>
                <a:lnTo>
                  <a:pt x="861" y="19925"/>
                </a:lnTo>
                <a:cubicBezTo>
                  <a:pt x="861" y="20848"/>
                  <a:pt x="1020" y="21600"/>
                  <a:pt x="1215" y="21600"/>
                </a:cubicBezTo>
                <a:lnTo>
                  <a:pt x="21248" y="21600"/>
                </a:lnTo>
                <a:cubicBezTo>
                  <a:pt x="21443" y="21600"/>
                  <a:pt x="21600" y="20848"/>
                  <a:pt x="21600" y="19925"/>
                </a:cubicBezTo>
                <a:lnTo>
                  <a:pt x="21600" y="1675"/>
                </a:lnTo>
                <a:cubicBezTo>
                  <a:pt x="21600" y="752"/>
                  <a:pt x="21443" y="0"/>
                  <a:pt x="21248" y="0"/>
                </a:cubicBezTo>
                <a:lnTo>
                  <a:pt x="1215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TW" altLang="en-US" dirty="0" smtClean="0"/>
              <a:t> </a:t>
            </a:r>
            <a:r>
              <a:rPr dirty="0" smtClean="0"/>
              <a:t>7</a:t>
            </a:r>
            <a:r>
              <a:rPr dirty="0"/>
              <a:t>. If everything is OK, </a:t>
            </a:r>
          </a:p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TW" altLang="en-US" dirty="0" smtClean="0"/>
              <a:t> </a:t>
            </a:r>
            <a:r>
              <a:rPr dirty="0" smtClean="0"/>
              <a:t>submit </a:t>
            </a:r>
            <a:r>
              <a:rPr dirty="0"/>
              <a:t>your merge request</a:t>
            </a:r>
          </a:p>
        </p:txBody>
      </p:sp>
      <p:sp>
        <p:nvSpPr>
          <p:cNvPr id="250" name="Shape 250"/>
          <p:cNvSpPr/>
          <p:nvPr/>
        </p:nvSpPr>
        <p:spPr>
          <a:xfrm>
            <a:off x="4062561" y="1532929"/>
            <a:ext cx="4638676" cy="79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4" y="0"/>
                </a:moveTo>
                <a:cubicBezTo>
                  <a:pt x="150" y="0"/>
                  <a:pt x="0" y="871"/>
                  <a:pt x="0" y="1940"/>
                </a:cubicBezTo>
                <a:lnTo>
                  <a:pt x="0" y="16326"/>
                </a:lnTo>
                <a:cubicBezTo>
                  <a:pt x="0" y="17395"/>
                  <a:pt x="150" y="18255"/>
                  <a:pt x="334" y="18255"/>
                </a:cubicBezTo>
                <a:lnTo>
                  <a:pt x="1076" y="18255"/>
                </a:lnTo>
                <a:lnTo>
                  <a:pt x="1743" y="21600"/>
                </a:lnTo>
                <a:lnTo>
                  <a:pt x="2410" y="18255"/>
                </a:lnTo>
                <a:lnTo>
                  <a:pt x="21266" y="18255"/>
                </a:lnTo>
                <a:cubicBezTo>
                  <a:pt x="21450" y="18255"/>
                  <a:pt x="21600" y="17395"/>
                  <a:pt x="21600" y="16326"/>
                </a:cubicBezTo>
                <a:lnTo>
                  <a:pt x="21600" y="1940"/>
                </a:lnTo>
                <a:cubicBezTo>
                  <a:pt x="21600" y="871"/>
                  <a:pt x="21450" y="0"/>
                  <a:pt x="21266" y="0"/>
                </a:cubicBezTo>
                <a:lnTo>
                  <a:pt x="334" y="0"/>
                </a:lnTo>
                <a:close/>
              </a:path>
            </a:pathLst>
          </a:custGeom>
          <a:solidFill>
            <a:srgbClr val="D55657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6. </a:t>
            </a:r>
            <a:r>
              <a:rPr dirty="0"/>
              <a:t>Set title to "{ID} Submission"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99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499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2" animBg="1" advAuto="0"/>
      <p:bldP spid="250" grpId="1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27"/>
          <p:cNvSpPr txBox="1">
            <a:spLocks/>
          </p:cNvSpPr>
          <p:nvPr/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 smtClean="0"/>
              <a:t>Notice</a:t>
            </a:r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1237" r="4818"/>
          <a:stretch/>
        </p:blipFill>
        <p:spPr>
          <a:xfrm>
            <a:off x="0" y="1524000"/>
            <a:ext cx="12217400" cy="788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019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066"/>
            <a:ext cx="13004800" cy="90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583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642"/>
            <a:ext cx="13004800" cy="716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997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511"/>
            <a:ext cx="13004800" cy="680857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1331607"/>
            <a:ext cx="9944100" cy="709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633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7881"/>
            <a:ext cx="13004800" cy="6497837"/>
          </a:xfrm>
          <a:prstGeom prst="rect">
            <a:avLst/>
          </a:prstGeom>
        </p:spPr>
      </p:pic>
      <p:sp>
        <p:nvSpPr>
          <p:cNvPr id="3" name="圓角矩形 2"/>
          <p:cNvSpPr/>
          <p:nvPr/>
        </p:nvSpPr>
        <p:spPr>
          <a:xfrm>
            <a:off x="8686800" y="3318933"/>
            <a:ext cx="1676400" cy="812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673977" y="2499572"/>
            <a:ext cx="189795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b="1" dirty="0" smtClean="0">
                <a:solidFill>
                  <a:srgbClr val="FF0000"/>
                </a:solidFill>
              </a:rPr>
              <a:t>Here!!!!!</a:t>
            </a:r>
            <a:endParaRPr kumimoji="0" lang="zh-TW" altLang="en-US" sz="36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106943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Outline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General Rule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Introduction to Git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Version control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Git Basics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Try Git!</a:t>
            </a:r>
          </a:p>
          <a:p>
            <a:pPr marL="1173480" lvl="2" indent="-391159" defTabSz="514095">
              <a:lnSpc>
                <a:spcPct val="50000"/>
              </a:lnSpc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Remote Repositories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bg1">
                    <a:lumMod val="65000"/>
                  </a:schemeClr>
                </a:solidFill>
              </a:rPr>
              <a:t>How to Submit Your Code to Gitlab</a:t>
            </a:r>
          </a:p>
          <a:p>
            <a:pPr marL="391159" indent="-391159" defTabSz="514095">
              <a:spcBef>
                <a:spcPts val="3600"/>
              </a:spcBef>
              <a:defRPr sz="3168">
                <a:solidFill>
                  <a:srgbClr val="9A9A9A"/>
                </a:solidFill>
              </a:defRPr>
            </a:pPr>
            <a:r>
              <a:rPr dirty="0">
                <a:solidFill>
                  <a:schemeClr val="tx1"/>
                </a:solidFill>
              </a:rPr>
              <a:t>Tools &amp; References</a:t>
            </a:r>
          </a:p>
        </p:txBody>
      </p:sp>
      <p:sp>
        <p:nvSpPr>
          <p:cNvPr id="5" name="矩形 4">
            <a:hlinkClick r:id="rId2" action="ppaction://hlinksldjump"/>
          </p:cNvPr>
          <p:cNvSpPr/>
          <p:nvPr/>
        </p:nvSpPr>
        <p:spPr>
          <a:xfrm>
            <a:off x="1354667" y="2603500"/>
            <a:ext cx="2438400" cy="5122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" name="矩形 2">
            <a:hlinkClick r:id="rId3" action="ppaction://hlinksldjump"/>
          </p:cNvPr>
          <p:cNvSpPr/>
          <p:nvPr/>
        </p:nvSpPr>
        <p:spPr>
          <a:xfrm>
            <a:off x="1354667" y="3606800"/>
            <a:ext cx="3302000" cy="4910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4" name="矩形 3">
            <a:hlinkClick r:id="rId3" action="ppaction://hlinksldjump"/>
          </p:cNvPr>
          <p:cNvSpPr/>
          <p:nvPr/>
        </p:nvSpPr>
        <p:spPr>
          <a:xfrm>
            <a:off x="2150533" y="4368800"/>
            <a:ext cx="2777067" cy="440267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6" name="矩形 5">
            <a:hlinkClick r:id="rId4" action="ppaction://hlinksldjump"/>
          </p:cNvPr>
          <p:cNvSpPr/>
          <p:nvPr/>
        </p:nvSpPr>
        <p:spPr>
          <a:xfrm>
            <a:off x="2167467" y="5063067"/>
            <a:ext cx="1896533" cy="4233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矩形 6">
            <a:hlinkClick r:id="rId5" action="ppaction://hlinksldjump"/>
          </p:cNvPr>
          <p:cNvSpPr/>
          <p:nvPr/>
        </p:nvSpPr>
        <p:spPr>
          <a:xfrm>
            <a:off x="2150533" y="5740400"/>
            <a:ext cx="1422400" cy="5080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矩形 7">
            <a:hlinkClick r:id="rId6" action="ppaction://hlinksldjump"/>
          </p:cNvPr>
          <p:cNvSpPr/>
          <p:nvPr/>
        </p:nvSpPr>
        <p:spPr>
          <a:xfrm>
            <a:off x="2167467" y="6434667"/>
            <a:ext cx="3793066" cy="491066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9" name="矩形 8">
            <a:hlinkClick r:id="rId7" action="ppaction://hlinksldjump"/>
          </p:cNvPr>
          <p:cNvSpPr/>
          <p:nvPr/>
        </p:nvSpPr>
        <p:spPr>
          <a:xfrm>
            <a:off x="1354667" y="7349067"/>
            <a:ext cx="6350000" cy="474133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矩形 9">
            <a:hlinkClick r:id="rId8" action="ppaction://hlinksldjump"/>
          </p:cNvPr>
          <p:cNvSpPr/>
          <p:nvPr/>
        </p:nvSpPr>
        <p:spPr>
          <a:xfrm>
            <a:off x="1354667" y="8297333"/>
            <a:ext cx="3572933" cy="457200"/>
          </a:xfrm>
          <a:prstGeom prst="rect">
            <a:avLst/>
          </a:prstGeom>
          <a:noFill/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882412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Tools</a:t>
            </a:r>
          </a:p>
        </p:txBody>
      </p:sp>
      <p:sp>
        <p:nvSpPr>
          <p:cNvPr id="254" name="Shape 254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964115"/>
          </a:xfrm>
          <a:prstGeom prst="rect">
            <a:avLst/>
          </a:prstGeom>
        </p:spPr>
        <p:txBody>
          <a:bodyPr/>
          <a:lstStyle/>
          <a:p>
            <a:r>
              <a:rPr dirty="0"/>
              <a:t>Git GUI</a:t>
            </a:r>
          </a:p>
          <a:p>
            <a:pPr lvl="1">
              <a:spcBef>
                <a:spcPts val="1500"/>
              </a:spcBef>
              <a:buChar char="-"/>
            </a:pPr>
            <a:r>
              <a:rPr dirty="0"/>
              <a:t>GitKraken</a:t>
            </a:r>
          </a:p>
          <a:p>
            <a:r>
              <a:rPr dirty="0"/>
              <a:t>Editor / IDE</a:t>
            </a:r>
          </a:p>
          <a:p>
            <a:pPr lvl="1">
              <a:spcBef>
                <a:spcPts val="1500"/>
              </a:spcBef>
              <a:buChar char="-"/>
            </a:pPr>
            <a:r>
              <a:rPr dirty="0"/>
              <a:t>Visual Studio Code</a:t>
            </a:r>
          </a:p>
          <a:p>
            <a:pPr lvl="1">
              <a:spcBef>
                <a:spcPts val="1500"/>
              </a:spcBef>
              <a:buChar char="-"/>
            </a:pPr>
            <a:r>
              <a:rPr dirty="0"/>
              <a:t>Atom</a:t>
            </a:r>
          </a:p>
          <a:p>
            <a:pPr lvl="1">
              <a:spcBef>
                <a:spcPts val="1500"/>
              </a:spcBef>
              <a:buChar char="-"/>
            </a:pPr>
            <a:r>
              <a:rPr dirty="0"/>
              <a:t>Sublime Text</a:t>
            </a:r>
          </a:p>
          <a:p>
            <a:pPr lvl="1">
              <a:spcBef>
                <a:spcPts val="1500"/>
              </a:spcBef>
              <a:buChar char="-"/>
            </a:pPr>
            <a:r>
              <a:rPr dirty="0"/>
              <a:t>Brackets</a:t>
            </a:r>
          </a:p>
          <a:p>
            <a:pPr lvl="1">
              <a:spcBef>
                <a:spcPts val="1500"/>
              </a:spcBef>
              <a:buChar char="-"/>
            </a:pPr>
            <a:r>
              <a:rPr dirty="0"/>
              <a:t>Notepad++</a:t>
            </a:r>
          </a:p>
          <a:p>
            <a:pPr lvl="1">
              <a:spcBef>
                <a:spcPts val="1500"/>
              </a:spcBef>
              <a:buChar char="-"/>
            </a:pPr>
            <a:r>
              <a:rPr dirty="0"/>
              <a:t>Webstorm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71047" y="-6350"/>
            <a:ext cx="17346894" cy="976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Policy of Labs</a:t>
            </a:r>
          </a:p>
        </p:txBody>
      </p:sp>
      <p:sp>
        <p:nvSpPr>
          <p:cNvPr id="137" name="Shape 1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000"/>
              </a:spcBef>
            </a:pPr>
            <a:r>
              <a:rPr b="1" u="sng" dirty="0"/>
              <a:t>All labs need to be submitted to GitLab.</a:t>
            </a:r>
          </a:p>
          <a:p>
            <a:pPr>
              <a:spcBef>
                <a:spcPts val="3000"/>
              </a:spcBef>
            </a:pPr>
            <a:r>
              <a:rPr dirty="0"/>
              <a:t>Late submission will </a:t>
            </a:r>
            <a:r>
              <a:rPr b="1" dirty="0">
                <a:solidFill>
                  <a:srgbClr val="FF2712"/>
                </a:solidFill>
              </a:rPr>
              <a:t>not</a:t>
            </a:r>
            <a:r>
              <a:rPr dirty="0"/>
              <a:t> be accepted.</a:t>
            </a:r>
          </a:p>
          <a:p>
            <a:pPr>
              <a:spcBef>
                <a:spcPts val="3000"/>
              </a:spcBef>
            </a:pPr>
            <a:r>
              <a:rPr dirty="0"/>
              <a:t>Plagiarism will not be tolerated.</a:t>
            </a:r>
          </a:p>
          <a:p>
            <a:pPr lvl="1">
              <a:spcBef>
                <a:spcPts val="1500"/>
              </a:spcBef>
              <a:buChar char="-"/>
            </a:pPr>
            <a:r>
              <a:rPr dirty="0"/>
              <a:t>If we find you copy someone’s code, you will get </a:t>
            </a:r>
            <a:r>
              <a:rPr b="1" dirty="0">
                <a:solidFill>
                  <a:srgbClr val="FF2712"/>
                </a:solidFill>
              </a:rPr>
              <a:t>0 point</a:t>
            </a:r>
            <a:r>
              <a:rPr b="1" dirty="0"/>
              <a:t> </a:t>
            </a:r>
            <a:r>
              <a:rPr dirty="0"/>
              <a:t>for that lab.</a:t>
            </a:r>
          </a:p>
          <a:p>
            <a:pPr>
              <a:spcBef>
                <a:spcPts val="3000"/>
              </a:spcBef>
            </a:pPr>
            <a:r>
              <a:rPr dirty="0"/>
              <a:t>Grading</a:t>
            </a:r>
          </a:p>
          <a:p>
            <a:pPr lvl="1">
              <a:spcBef>
                <a:spcPts val="1500"/>
              </a:spcBef>
              <a:buChar char="-"/>
            </a:pPr>
            <a:r>
              <a:rPr dirty="0"/>
              <a:t>Submit before lab ends gets 100% score</a:t>
            </a:r>
          </a:p>
          <a:p>
            <a:pPr lvl="1">
              <a:spcBef>
                <a:spcPts val="1500"/>
              </a:spcBef>
              <a:buChar char="-"/>
            </a:pPr>
            <a:r>
              <a:rPr dirty="0"/>
              <a:t>Submit before </a:t>
            </a:r>
            <a:r>
              <a:rPr b="1" dirty="0">
                <a:solidFill>
                  <a:srgbClr val="FF2712"/>
                </a:solidFill>
              </a:rPr>
              <a:t>11:59pm</a:t>
            </a:r>
            <a:r>
              <a:rPr dirty="0"/>
              <a:t> gets 60% score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2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1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27239"/>
            <a:ext cx="13004800" cy="6699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64641"/>
            <a:ext cx="13004800" cy="6224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53"/>
          <p:cNvSpPr txBox="1">
            <a:spLocks/>
          </p:cNvSpPr>
          <p:nvPr/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Shape 254"/>
          <p:cNvSpPr txBox="1">
            <a:spLocks/>
          </p:cNvSpPr>
          <p:nvPr/>
        </p:nvSpPr>
        <p:spPr>
          <a:xfrm>
            <a:off x="952500" y="2603500"/>
            <a:ext cx="11099800" cy="6964115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altLang="zh-TW" dirty="0"/>
              <a:t>Learn </a:t>
            </a:r>
            <a:r>
              <a:rPr lang="en-US" altLang="zh-TW" dirty="0" err="1"/>
              <a:t>Git</a:t>
            </a:r>
            <a:r>
              <a:rPr lang="en-US" altLang="zh-TW" dirty="0"/>
              <a:t> branching (interactive)</a:t>
            </a:r>
          </a:p>
          <a:p>
            <a:pPr lvl="1"/>
            <a:r>
              <a:rPr lang="en-US" altLang="zh-TW" u="sng" dirty="0">
                <a:hlinkClick r:id="rId2"/>
              </a:rPr>
              <a:t>http://pcottle.github.io/learnGitBranching/</a:t>
            </a:r>
          </a:p>
          <a:p>
            <a:r>
              <a:rPr lang="en-US" altLang="zh-TW" dirty="0"/>
              <a:t>Pro </a:t>
            </a:r>
            <a:r>
              <a:rPr lang="en-US" altLang="zh-TW" dirty="0" err="1"/>
              <a:t>Git</a:t>
            </a:r>
            <a:endParaRPr lang="en-US" altLang="zh-TW" dirty="0"/>
          </a:p>
          <a:p>
            <a:pPr lvl="1"/>
            <a:r>
              <a:rPr lang="en-US" altLang="zh-TW" u="sng" dirty="0">
                <a:hlinkClick r:id="rId3"/>
              </a:rPr>
              <a:t>http://git-scm.com/book/</a:t>
            </a:r>
          </a:p>
          <a:p>
            <a:r>
              <a:rPr lang="zh-TW" altLang="en-US" dirty="0"/>
              <a:t>寫給大家的 </a:t>
            </a:r>
            <a:r>
              <a:rPr lang="en-US" altLang="zh-TW" dirty="0" err="1"/>
              <a:t>Git</a:t>
            </a:r>
            <a:r>
              <a:rPr lang="en-US" altLang="zh-TW" dirty="0"/>
              <a:t> </a:t>
            </a:r>
            <a:r>
              <a:rPr lang="zh-TW" altLang="en-US" dirty="0"/>
              <a:t>教學</a:t>
            </a:r>
          </a:p>
          <a:p>
            <a:pPr lvl="1"/>
            <a:r>
              <a:rPr lang="en-US" altLang="zh-TW" u="sng" dirty="0">
                <a:hlinkClick r:id="rId4"/>
              </a:rPr>
              <a:t>http://www.slideshare.net/littlebtc/git-5528339</a:t>
            </a:r>
          </a:p>
        </p:txBody>
      </p:sp>
    </p:spTree>
    <p:extLst>
      <p:ext uri="{BB962C8B-B14F-4D97-AF65-F5344CB8AC3E}">
        <p14:creationId xmlns:p14="http://schemas.microsoft.com/office/powerpoint/2010/main" val="5585501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3"/>
          <p:cNvSpPr txBox="1">
            <a:spLocks/>
          </p:cNvSpPr>
          <p:nvPr/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 smtClean="0"/>
              <a:t>Today’s mission (2/2)</a:t>
            </a:r>
            <a:endParaRPr lang="en-US" dirty="0"/>
          </a:p>
        </p:txBody>
      </p:sp>
      <p:sp>
        <p:nvSpPr>
          <p:cNvPr id="7" name="Shape 254"/>
          <p:cNvSpPr txBox="1">
            <a:spLocks/>
          </p:cNvSpPr>
          <p:nvPr/>
        </p:nvSpPr>
        <p:spPr>
          <a:xfrm>
            <a:off x="952500" y="2603500"/>
            <a:ext cx="11099800" cy="6964115"/>
          </a:xfrm>
          <a:prstGeom prst="rect">
            <a:avLst/>
          </a:prstGeom>
        </p:spPr>
        <p:txBody>
          <a:bodyPr/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altLang="zh-TW" dirty="0" smtClean="0"/>
              <a:t>Try to submit in </a:t>
            </a:r>
            <a:r>
              <a:rPr lang="en-US" altLang="zh-TW" dirty="0" err="1" smtClean="0"/>
              <a:t>GitLab</a:t>
            </a:r>
            <a:r>
              <a:rPr lang="en-US" altLang="zh-TW" dirty="0"/>
              <a:t>.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No score but very important! </a:t>
            </a:r>
          </a:p>
        </p:txBody>
      </p:sp>
    </p:spTree>
    <p:extLst>
      <p:ext uri="{BB962C8B-B14F-4D97-AF65-F5344CB8AC3E}">
        <p14:creationId xmlns:p14="http://schemas.microsoft.com/office/powerpoint/2010/main" val="969300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1959</Words>
  <Application>Microsoft Macintosh PowerPoint</Application>
  <PresentationFormat>自訂</PresentationFormat>
  <Paragraphs>430</Paragraphs>
  <Slides>95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95</vt:i4>
      </vt:variant>
    </vt:vector>
  </HeadingPairs>
  <TitlesOfParts>
    <vt:vector size="110" baseType="lpstr">
      <vt:lpstr>Avenir Book</vt:lpstr>
      <vt:lpstr>Avenir Next</vt:lpstr>
      <vt:lpstr>Avenir Next Condensed</vt:lpstr>
      <vt:lpstr>Avenir Next Condensed Heavy</vt:lpstr>
      <vt:lpstr>Avenir Next Heavy</vt:lpstr>
      <vt:lpstr>Avenir Next Ultra Light</vt:lpstr>
      <vt:lpstr>Courier</vt:lpstr>
      <vt:lpstr>Helvetica</vt:lpstr>
      <vt:lpstr>Helvetica Light</vt:lpstr>
      <vt:lpstr>Helvetica Neue</vt:lpstr>
      <vt:lpstr>Menlo</vt:lpstr>
      <vt:lpstr>Monaco</vt:lpstr>
      <vt:lpstr>Zapf Dingbats</vt:lpstr>
      <vt:lpstr>나눔손글씨 펜</vt:lpstr>
      <vt:lpstr>White</vt:lpstr>
      <vt:lpstr>Lab 01 How to Survive &amp; Introduction to Git</vt:lpstr>
      <vt:lpstr>Notice</vt:lpstr>
      <vt:lpstr>Outline</vt:lpstr>
      <vt:lpstr>Outline</vt:lpstr>
      <vt:lpstr>Teaching Assistants</vt:lpstr>
      <vt:lpstr>How to Find Us?</vt:lpstr>
      <vt:lpstr>If I have Question?</vt:lpstr>
      <vt:lpstr>If I have Question?</vt:lpstr>
      <vt:lpstr>The Policy of Labs</vt:lpstr>
      <vt:lpstr>Grading Example</vt:lpstr>
      <vt:lpstr>Team Up</vt:lpstr>
      <vt:lpstr>Outline</vt:lpstr>
      <vt:lpstr>Why use version control?</vt:lpstr>
      <vt:lpstr>We want to track what we did and when we did it.</vt:lpstr>
      <vt:lpstr>Students’ VCS</vt:lpstr>
      <vt:lpstr>How to work with others?</vt:lpstr>
      <vt:lpstr>Dropbox VCS in Reality</vt:lpstr>
      <vt:lpstr>Why use VCS?</vt:lpstr>
      <vt:lpstr>Outline</vt:lpstr>
      <vt:lpstr>Git</vt:lpstr>
      <vt:lpstr>Git</vt:lpstr>
      <vt:lpstr>Git Workflow (1/2)</vt:lpstr>
      <vt:lpstr>PowerPoint 簡報</vt:lpstr>
      <vt:lpstr>PowerPoint 簡報</vt:lpstr>
      <vt:lpstr>Outline</vt:lpstr>
      <vt:lpstr>PowerPoint 簡報</vt:lpstr>
      <vt:lpstr>Basic Git Commands (1/2)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Collaboration</vt:lpstr>
      <vt:lpstr>Collaboration Workflows (1/2)</vt:lpstr>
      <vt:lpstr>Collaboration Workflows (2/2)</vt:lpstr>
      <vt:lpstr>Collaboration Workflows (2/2)</vt:lpstr>
      <vt:lpstr>Collaboration Workflows (2/2)</vt:lpstr>
      <vt:lpstr>Collaboration Workflows (2/2)</vt:lpstr>
      <vt:lpstr>Collaboration Workflows (2/2)</vt:lpstr>
      <vt:lpstr>Why Authentication Failed?</vt:lpstr>
      <vt:lpstr>Collaboration Workflow</vt:lpstr>
      <vt:lpstr>PowerPoint 簡報</vt:lpstr>
      <vt:lpstr>PowerPoint 簡報</vt:lpstr>
      <vt:lpstr>PowerPoint 簡報</vt:lpstr>
      <vt:lpstr>PowerPoint 簡報</vt:lpstr>
      <vt:lpstr>PowerPoint 簡報</vt:lpstr>
      <vt:lpstr>Git Collaboration Workflow</vt:lpstr>
      <vt:lpstr>PowerPoint 簡報</vt:lpstr>
      <vt:lpstr>Outline</vt:lpstr>
      <vt:lpstr>Workflow</vt:lpstr>
      <vt:lpstr>Workflow</vt:lpstr>
      <vt:lpstr>PowerPoint 簡報</vt:lpstr>
      <vt:lpstr>PowerPoint 簡報</vt:lpstr>
      <vt:lpstr>PowerPoint 簡報</vt:lpstr>
      <vt:lpstr>PowerPoint 簡報</vt:lpstr>
      <vt:lpstr>PowerPoint 簡報</vt:lpstr>
      <vt:lpstr>Workflow</vt:lpstr>
      <vt:lpstr>PowerPoint 簡報</vt:lpstr>
      <vt:lpstr>If You use Windows</vt:lpstr>
      <vt:lpstr>PowerPoint 簡報</vt:lpstr>
      <vt:lpstr>Workflow</vt:lpstr>
      <vt:lpstr>PowerPoint 簡報</vt:lpstr>
      <vt:lpstr>PowerPoint 簡報</vt:lpstr>
      <vt:lpstr>Workflow</vt:lpstr>
      <vt:lpstr>PowerPoint 簡報</vt:lpstr>
      <vt:lpstr>Workflow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Tools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01 How to Survive &amp; Introduction to Git</dc:title>
  <cp:lastModifiedBy>Microsoft Office 使用者</cp:lastModifiedBy>
  <cp:revision>31</cp:revision>
  <cp:lastPrinted>2017-02-19T16:54:24Z</cp:lastPrinted>
  <dcterms:modified xsi:type="dcterms:W3CDTF">2017-02-19T17:00:02Z</dcterms:modified>
</cp:coreProperties>
</file>